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3" r:id="rId1"/>
  </p:sldMasterIdLst>
  <p:notesMasterIdLst>
    <p:notesMasterId r:id="rId58"/>
  </p:notesMasterIdLst>
  <p:sldIdLst>
    <p:sldId id="313"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7" r:id="rId27"/>
    <p:sldId id="282" r:id="rId28"/>
    <p:sldId id="283" r:id="rId29"/>
    <p:sldId id="284" r:id="rId30"/>
    <p:sldId id="285" r:id="rId31"/>
    <p:sldId id="286" r:id="rId32"/>
    <p:sldId id="287" r:id="rId33"/>
    <p:sldId id="288" r:id="rId34"/>
    <p:sldId id="289" r:id="rId35"/>
    <p:sldId id="290" r:id="rId36"/>
    <p:sldId id="291" r:id="rId37"/>
    <p:sldId id="308"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9" r:id="rId52"/>
    <p:sldId id="306" r:id="rId53"/>
    <p:sldId id="310" r:id="rId54"/>
    <p:sldId id="311" r:id="rId55"/>
    <p:sldId id="312" r:id="rId56"/>
    <p:sldId id="314" r:id="rId57"/>
  </p:sldIdLst>
  <p:sldSz cx="9144000" cy="5143500" type="screen16x9"/>
  <p:notesSz cx="6858000" cy="9144000"/>
  <p:embeddedFontLst>
    <p:embeddedFont>
      <p:font typeface="Open Sans" panose="020B0606030504020204" pitchFamily="34" charset="0"/>
      <p:regular r:id="rId59"/>
      <p:bold r:id="rId60"/>
      <p:italic r:id="rId61"/>
      <p:boldItalic r:id="rId62"/>
    </p:embeddedFont>
    <p:embeddedFont>
      <p:font typeface="Open Sans Light" panose="020B0306030504020204" pitchFamily="34" charset="0"/>
      <p:regular r:id="rId63"/>
      <p:bold r:id="rId64"/>
      <p:italic r:id="rId65"/>
      <p:boldItalic r:id="rId66"/>
    </p:embeddedFont>
    <p:embeddedFont>
      <p:font typeface="Open Sans Medium" panose="020B0604020202020204" charset="0"/>
      <p:regular r:id="rId67"/>
      <p:bold r:id="rId68"/>
      <p:italic r:id="rId69"/>
      <p:boldItalic r:id="rId70"/>
    </p:embeddedFont>
    <p:embeddedFont>
      <p:font typeface="Open Sans SemiBold" panose="020B0706030804020204" pitchFamily="34" charset="0"/>
      <p:regular r:id="rId71"/>
      <p:bold r:id="rId72"/>
      <p:italic r:id="rId73"/>
      <p:boldItalic r:id="rId74"/>
    </p:embeddedFont>
    <p:embeddedFont>
      <p:font typeface="Roboto" panose="02000000000000000000"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k mahadevan" userId="f0099eaec8086daf" providerId="LiveId" clId="{056DE3DB-52DE-4004-A91D-D12519AD8FF9}"/>
    <pc:docChg chg="undo custSel addSld delSld modSld sldOrd">
      <pc:chgData name="kartik mahadevan" userId="f0099eaec8086daf" providerId="LiveId" clId="{056DE3DB-52DE-4004-A91D-D12519AD8FF9}" dt="2023-03-26T15:30:40.513" v="620" actId="1076"/>
      <pc:docMkLst>
        <pc:docMk/>
      </pc:docMkLst>
      <pc:sldChg chg="del">
        <pc:chgData name="kartik mahadevan" userId="f0099eaec8086daf" providerId="LiveId" clId="{056DE3DB-52DE-4004-A91D-D12519AD8FF9}" dt="2023-03-26T15:27:45.613" v="595" actId="2696"/>
        <pc:sldMkLst>
          <pc:docMk/>
          <pc:sldMk cId="0" sldId="256"/>
        </pc:sldMkLst>
      </pc:sldChg>
      <pc:sldChg chg="del">
        <pc:chgData name="kartik mahadevan" userId="f0099eaec8086daf" providerId="LiveId" clId="{056DE3DB-52DE-4004-A91D-D12519AD8FF9}" dt="2023-03-26T14:19:45.963" v="21" actId="2696"/>
        <pc:sldMkLst>
          <pc:docMk/>
          <pc:sldMk cId="0" sldId="281"/>
        </pc:sldMkLst>
      </pc:sldChg>
      <pc:sldChg chg="modSp mod">
        <pc:chgData name="kartik mahadevan" userId="f0099eaec8086daf" providerId="LiveId" clId="{056DE3DB-52DE-4004-A91D-D12519AD8FF9}" dt="2023-03-26T14:19:34.583" v="19" actId="27636"/>
        <pc:sldMkLst>
          <pc:docMk/>
          <pc:sldMk cId="0" sldId="282"/>
        </pc:sldMkLst>
        <pc:spChg chg="mod">
          <ac:chgData name="kartik mahadevan" userId="f0099eaec8086daf" providerId="LiveId" clId="{056DE3DB-52DE-4004-A91D-D12519AD8FF9}" dt="2023-03-26T14:19:34.583" v="19" actId="27636"/>
          <ac:spMkLst>
            <pc:docMk/>
            <pc:sldMk cId="0" sldId="282"/>
            <ac:spMk id="304" creationId="{00000000-0000-0000-0000-000000000000}"/>
          </ac:spMkLst>
        </pc:spChg>
      </pc:sldChg>
      <pc:sldChg chg="addSp delSp modSp mod delAnim">
        <pc:chgData name="kartik mahadevan" userId="f0099eaec8086daf" providerId="LiveId" clId="{056DE3DB-52DE-4004-A91D-D12519AD8FF9}" dt="2023-03-26T14:26:23.563" v="31" actId="1076"/>
        <pc:sldMkLst>
          <pc:docMk/>
          <pc:sldMk cId="0" sldId="286"/>
        </pc:sldMkLst>
        <pc:picChg chg="add mod">
          <ac:chgData name="kartik mahadevan" userId="f0099eaec8086daf" providerId="LiveId" clId="{056DE3DB-52DE-4004-A91D-D12519AD8FF9}" dt="2023-03-26T14:26:23.563" v="31" actId="1076"/>
          <ac:picMkLst>
            <pc:docMk/>
            <pc:sldMk cId="0" sldId="286"/>
            <ac:picMk id="3" creationId="{9AC5DD8F-F532-00AA-B289-10CACF09C633}"/>
          </ac:picMkLst>
        </pc:picChg>
        <pc:picChg chg="add mod">
          <ac:chgData name="kartik mahadevan" userId="f0099eaec8086daf" providerId="LiveId" clId="{056DE3DB-52DE-4004-A91D-D12519AD8FF9}" dt="2023-03-26T14:26:17.018" v="29" actId="1076"/>
          <ac:picMkLst>
            <pc:docMk/>
            <pc:sldMk cId="0" sldId="286"/>
            <ac:picMk id="5" creationId="{83437F3E-A6F0-3557-57D7-CA2FE14F762F}"/>
          </ac:picMkLst>
        </pc:picChg>
        <pc:picChg chg="del">
          <ac:chgData name="kartik mahadevan" userId="f0099eaec8086daf" providerId="LiveId" clId="{056DE3DB-52DE-4004-A91D-D12519AD8FF9}" dt="2023-03-26T14:26:08.351" v="26" actId="478"/>
          <ac:picMkLst>
            <pc:docMk/>
            <pc:sldMk cId="0" sldId="286"/>
            <ac:picMk id="336" creationId="{00000000-0000-0000-0000-000000000000}"/>
          </ac:picMkLst>
        </pc:picChg>
        <pc:picChg chg="mod">
          <ac:chgData name="kartik mahadevan" userId="f0099eaec8086daf" providerId="LiveId" clId="{056DE3DB-52DE-4004-A91D-D12519AD8FF9}" dt="2023-03-26T14:26:20.370" v="30" actId="1076"/>
          <ac:picMkLst>
            <pc:docMk/>
            <pc:sldMk cId="0" sldId="286"/>
            <ac:picMk id="337" creationId="{00000000-0000-0000-0000-000000000000}"/>
          </ac:picMkLst>
        </pc:picChg>
        <pc:picChg chg="del">
          <ac:chgData name="kartik mahadevan" userId="f0099eaec8086daf" providerId="LiveId" clId="{056DE3DB-52DE-4004-A91D-D12519AD8FF9}" dt="2023-03-26T14:24:38.575" v="22" actId="478"/>
          <ac:picMkLst>
            <pc:docMk/>
            <pc:sldMk cId="0" sldId="286"/>
            <ac:picMk id="338" creationId="{00000000-0000-0000-0000-000000000000}"/>
          </ac:picMkLst>
        </pc:picChg>
      </pc:sldChg>
      <pc:sldChg chg="modSp mod">
        <pc:chgData name="kartik mahadevan" userId="f0099eaec8086daf" providerId="LiveId" clId="{056DE3DB-52DE-4004-A91D-D12519AD8FF9}" dt="2023-03-26T14:27:29.237" v="52" actId="20577"/>
        <pc:sldMkLst>
          <pc:docMk/>
          <pc:sldMk cId="0" sldId="288"/>
        </pc:sldMkLst>
        <pc:spChg chg="mod">
          <ac:chgData name="kartik mahadevan" userId="f0099eaec8086daf" providerId="LiveId" clId="{056DE3DB-52DE-4004-A91D-D12519AD8FF9}" dt="2023-03-26T14:27:29.237" v="52" actId="20577"/>
          <ac:spMkLst>
            <pc:docMk/>
            <pc:sldMk cId="0" sldId="288"/>
            <ac:spMk id="353" creationId="{00000000-0000-0000-0000-000000000000}"/>
          </ac:spMkLst>
        </pc:spChg>
      </pc:sldChg>
      <pc:sldChg chg="modSp mod">
        <pc:chgData name="kartik mahadevan" userId="f0099eaec8086daf" providerId="LiveId" clId="{056DE3DB-52DE-4004-A91D-D12519AD8FF9}" dt="2023-03-26T14:29:50.287" v="84" actId="20577"/>
        <pc:sldMkLst>
          <pc:docMk/>
          <pc:sldMk cId="0" sldId="291"/>
        </pc:sldMkLst>
        <pc:spChg chg="mod">
          <ac:chgData name="kartik mahadevan" userId="f0099eaec8086daf" providerId="LiveId" clId="{056DE3DB-52DE-4004-A91D-D12519AD8FF9}" dt="2023-03-26T14:29:50.287" v="84" actId="20577"/>
          <ac:spMkLst>
            <pc:docMk/>
            <pc:sldMk cId="0" sldId="291"/>
            <ac:spMk id="376" creationId="{00000000-0000-0000-0000-000000000000}"/>
          </ac:spMkLst>
        </pc:spChg>
      </pc:sldChg>
      <pc:sldChg chg="modSp mod">
        <pc:chgData name="kartik mahadevan" userId="f0099eaec8086daf" providerId="LiveId" clId="{056DE3DB-52DE-4004-A91D-D12519AD8FF9}" dt="2023-03-26T14:37:38.926" v="263" actId="20577"/>
        <pc:sldMkLst>
          <pc:docMk/>
          <pc:sldMk cId="0" sldId="298"/>
        </pc:sldMkLst>
        <pc:spChg chg="mod">
          <ac:chgData name="kartik mahadevan" userId="f0099eaec8086daf" providerId="LiveId" clId="{056DE3DB-52DE-4004-A91D-D12519AD8FF9}" dt="2023-03-26T14:37:38.926" v="263" actId="20577"/>
          <ac:spMkLst>
            <pc:docMk/>
            <pc:sldMk cId="0" sldId="298"/>
            <ac:spMk id="434" creationId="{00000000-0000-0000-0000-000000000000}"/>
          </ac:spMkLst>
        </pc:spChg>
      </pc:sldChg>
      <pc:sldChg chg="modSp mod">
        <pc:chgData name="kartik mahadevan" userId="f0099eaec8086daf" providerId="LiveId" clId="{056DE3DB-52DE-4004-A91D-D12519AD8FF9}" dt="2023-03-26T14:41:30.723" v="361" actId="20577"/>
        <pc:sldMkLst>
          <pc:docMk/>
          <pc:sldMk cId="0" sldId="300"/>
        </pc:sldMkLst>
        <pc:spChg chg="mod">
          <ac:chgData name="kartik mahadevan" userId="f0099eaec8086daf" providerId="LiveId" clId="{056DE3DB-52DE-4004-A91D-D12519AD8FF9}" dt="2023-03-26T14:41:30.723" v="361" actId="20577"/>
          <ac:spMkLst>
            <pc:docMk/>
            <pc:sldMk cId="0" sldId="300"/>
            <ac:spMk id="451" creationId="{00000000-0000-0000-0000-000000000000}"/>
          </ac:spMkLst>
        </pc:spChg>
        <pc:spChg chg="mod">
          <ac:chgData name="kartik mahadevan" userId="f0099eaec8086daf" providerId="LiveId" clId="{056DE3DB-52DE-4004-A91D-D12519AD8FF9}" dt="2023-03-26T14:40:54.838" v="264" actId="1076"/>
          <ac:spMkLst>
            <pc:docMk/>
            <pc:sldMk cId="0" sldId="300"/>
            <ac:spMk id="454" creationId="{00000000-0000-0000-0000-000000000000}"/>
          </ac:spMkLst>
        </pc:spChg>
      </pc:sldChg>
      <pc:sldChg chg="del">
        <pc:chgData name="kartik mahadevan" userId="f0099eaec8086daf" providerId="LiveId" clId="{056DE3DB-52DE-4004-A91D-D12519AD8FF9}" dt="2023-03-26T14:45:51.035" v="362" actId="2696"/>
        <pc:sldMkLst>
          <pc:docMk/>
          <pc:sldMk cId="0" sldId="305"/>
        </pc:sldMkLst>
      </pc:sldChg>
      <pc:sldChg chg="addSp delSp modSp mod">
        <pc:chgData name="kartik mahadevan" userId="f0099eaec8086daf" providerId="LiveId" clId="{056DE3DB-52DE-4004-A91D-D12519AD8FF9}" dt="2023-03-26T14:48:42.809" v="472" actId="21"/>
        <pc:sldMkLst>
          <pc:docMk/>
          <pc:sldMk cId="0" sldId="306"/>
        </pc:sldMkLst>
        <pc:spChg chg="add del mod">
          <ac:chgData name="kartik mahadevan" userId="f0099eaec8086daf" providerId="LiveId" clId="{056DE3DB-52DE-4004-A91D-D12519AD8FF9}" dt="2023-03-26T14:48:42.809" v="472" actId="21"/>
          <ac:spMkLst>
            <pc:docMk/>
            <pc:sldMk cId="0" sldId="306"/>
            <ac:spMk id="3" creationId="{E219E1B1-AF4B-75E0-6DA3-59112F8F4C11}"/>
          </ac:spMkLst>
        </pc:spChg>
      </pc:sldChg>
      <pc:sldChg chg="addSp delSp modSp new mod">
        <pc:chgData name="kartik mahadevan" userId="f0099eaec8086daf" providerId="LiveId" clId="{056DE3DB-52DE-4004-A91D-D12519AD8FF9}" dt="2023-03-26T14:19:38.819" v="20" actId="1076"/>
        <pc:sldMkLst>
          <pc:docMk/>
          <pc:sldMk cId="2671830858" sldId="307"/>
        </pc:sldMkLst>
        <pc:spChg chg="mod">
          <ac:chgData name="kartik mahadevan" userId="f0099eaec8086daf" providerId="LiveId" clId="{056DE3DB-52DE-4004-A91D-D12519AD8FF9}" dt="2023-03-26T14:15:42.472" v="1"/>
          <ac:spMkLst>
            <pc:docMk/>
            <pc:sldMk cId="2671830858" sldId="307"/>
            <ac:spMk id="2" creationId="{F02F949C-30E8-D7F8-83A9-E7F00F956DF0}"/>
          </ac:spMkLst>
        </pc:spChg>
        <pc:spChg chg="del">
          <ac:chgData name="kartik mahadevan" userId="f0099eaec8086daf" providerId="LiveId" clId="{056DE3DB-52DE-4004-A91D-D12519AD8FF9}" dt="2023-03-26T14:15:47.426" v="2" actId="478"/>
          <ac:spMkLst>
            <pc:docMk/>
            <pc:sldMk cId="2671830858" sldId="307"/>
            <ac:spMk id="3" creationId="{07A137E4-65F3-11AB-E10C-C3EC53E6F8FC}"/>
          </ac:spMkLst>
        </pc:spChg>
        <pc:spChg chg="add mod">
          <ac:chgData name="kartik mahadevan" userId="f0099eaec8086daf" providerId="LiveId" clId="{056DE3DB-52DE-4004-A91D-D12519AD8FF9}" dt="2023-03-26T14:19:38.819" v="20" actId="1076"/>
          <ac:spMkLst>
            <pc:docMk/>
            <pc:sldMk cId="2671830858" sldId="307"/>
            <ac:spMk id="11" creationId="{71E94328-F09F-41BD-AB3C-9DF89C3FB0EA}"/>
          </ac:spMkLst>
        </pc:spChg>
        <pc:picChg chg="add mod">
          <ac:chgData name="kartik mahadevan" userId="f0099eaec8086daf" providerId="LiveId" clId="{056DE3DB-52DE-4004-A91D-D12519AD8FF9}" dt="2023-03-26T14:19:27.528" v="15" actId="14100"/>
          <ac:picMkLst>
            <pc:docMk/>
            <pc:sldMk cId="2671830858" sldId="307"/>
            <ac:picMk id="6" creationId="{10898CBC-00A0-1C22-80A7-E11779ABF901}"/>
          </ac:picMkLst>
        </pc:picChg>
        <pc:picChg chg="add del mod">
          <ac:chgData name="kartik mahadevan" userId="f0099eaec8086daf" providerId="LiveId" clId="{056DE3DB-52DE-4004-A91D-D12519AD8FF9}" dt="2023-03-26T14:17:59.552" v="10" actId="478"/>
          <ac:picMkLst>
            <pc:docMk/>
            <pc:sldMk cId="2671830858" sldId="307"/>
            <ac:picMk id="8" creationId="{96B74D36-C33D-D060-2AD4-56A7B1635223}"/>
          </ac:picMkLst>
        </pc:picChg>
        <pc:picChg chg="add mod">
          <ac:chgData name="kartik mahadevan" userId="f0099eaec8086daf" providerId="LiveId" clId="{056DE3DB-52DE-4004-A91D-D12519AD8FF9}" dt="2023-03-26T14:19:33.387" v="17" actId="1076"/>
          <ac:picMkLst>
            <pc:docMk/>
            <pc:sldMk cId="2671830858" sldId="307"/>
            <ac:picMk id="10" creationId="{1BC93864-AF0A-D72F-C274-0B4FA9496341}"/>
          </ac:picMkLst>
        </pc:picChg>
      </pc:sldChg>
      <pc:sldChg chg="addSp delSp modSp new mod">
        <pc:chgData name="kartik mahadevan" userId="f0099eaec8086daf" providerId="LiveId" clId="{056DE3DB-52DE-4004-A91D-D12519AD8FF9}" dt="2023-03-26T14:35:08.229" v="166" actId="20577"/>
        <pc:sldMkLst>
          <pc:docMk/>
          <pc:sldMk cId="3007893356" sldId="308"/>
        </pc:sldMkLst>
        <pc:spChg chg="mod">
          <ac:chgData name="kartik mahadevan" userId="f0099eaec8086daf" providerId="LiveId" clId="{056DE3DB-52DE-4004-A91D-D12519AD8FF9}" dt="2023-03-26T14:31:13.594" v="133" actId="1076"/>
          <ac:spMkLst>
            <pc:docMk/>
            <pc:sldMk cId="3007893356" sldId="308"/>
            <ac:spMk id="2" creationId="{7B7AC799-6217-2C13-8925-C6DE6DDBDC0B}"/>
          </ac:spMkLst>
        </pc:spChg>
        <pc:spChg chg="del">
          <ac:chgData name="kartik mahadevan" userId="f0099eaec8086daf" providerId="LiveId" clId="{056DE3DB-52DE-4004-A91D-D12519AD8FF9}" dt="2023-03-26T14:31:03.160" v="128" actId="478"/>
          <ac:spMkLst>
            <pc:docMk/>
            <pc:sldMk cId="3007893356" sldId="308"/>
            <ac:spMk id="3" creationId="{6DD9A79D-AA89-B81A-89C7-176760FCF40C}"/>
          </ac:spMkLst>
        </pc:spChg>
        <pc:spChg chg="add mod">
          <ac:chgData name="kartik mahadevan" userId="f0099eaec8086daf" providerId="LiveId" clId="{056DE3DB-52DE-4004-A91D-D12519AD8FF9}" dt="2023-03-26T14:35:08.229" v="166" actId="20577"/>
          <ac:spMkLst>
            <pc:docMk/>
            <pc:sldMk cId="3007893356" sldId="308"/>
            <ac:spMk id="11" creationId="{FE45C3DD-47BD-9EC7-E8B8-1062B3EA4C52}"/>
          </ac:spMkLst>
        </pc:spChg>
        <pc:picChg chg="add mod">
          <ac:chgData name="kartik mahadevan" userId="f0099eaec8086daf" providerId="LiveId" clId="{056DE3DB-52DE-4004-A91D-D12519AD8FF9}" dt="2023-03-26T14:31:15.556" v="134" actId="1076"/>
          <ac:picMkLst>
            <pc:docMk/>
            <pc:sldMk cId="3007893356" sldId="308"/>
            <ac:picMk id="6" creationId="{03103446-4890-55DF-4E88-F884EE88ABC3}"/>
          </ac:picMkLst>
        </pc:picChg>
        <pc:picChg chg="add mod">
          <ac:chgData name="kartik mahadevan" userId="f0099eaec8086daf" providerId="LiveId" clId="{056DE3DB-52DE-4004-A91D-D12519AD8FF9}" dt="2023-03-26T14:31:47.318" v="138" actId="14100"/>
          <ac:picMkLst>
            <pc:docMk/>
            <pc:sldMk cId="3007893356" sldId="308"/>
            <ac:picMk id="8" creationId="{4A30BD4E-B824-7A73-BC43-6F2B5628EFBB}"/>
          </ac:picMkLst>
        </pc:picChg>
        <pc:picChg chg="add mod">
          <ac:chgData name="kartik mahadevan" userId="f0099eaec8086daf" providerId="LiveId" clId="{056DE3DB-52DE-4004-A91D-D12519AD8FF9}" dt="2023-03-26T14:34:53.820" v="142" actId="1076"/>
          <ac:picMkLst>
            <pc:docMk/>
            <pc:sldMk cId="3007893356" sldId="308"/>
            <ac:picMk id="10" creationId="{3CA55C65-20B7-952B-B302-28FE44932614}"/>
          </ac:picMkLst>
        </pc:picChg>
      </pc:sldChg>
      <pc:sldChg chg="addSp delSp modSp new mod ord">
        <pc:chgData name="kartik mahadevan" userId="f0099eaec8086daf" providerId="LiveId" clId="{056DE3DB-52DE-4004-A91D-D12519AD8FF9}" dt="2023-03-26T14:48:58.653" v="479"/>
        <pc:sldMkLst>
          <pc:docMk/>
          <pc:sldMk cId="2172896639" sldId="309"/>
        </pc:sldMkLst>
        <pc:spChg chg="del">
          <ac:chgData name="kartik mahadevan" userId="f0099eaec8086daf" providerId="LiveId" clId="{056DE3DB-52DE-4004-A91D-D12519AD8FF9}" dt="2023-03-26T14:48:48.859" v="474" actId="478"/>
          <ac:spMkLst>
            <pc:docMk/>
            <pc:sldMk cId="2172896639" sldId="309"/>
            <ac:spMk id="2" creationId="{AA224AAD-3261-44F8-D3AD-68388F1C8AB1}"/>
          </ac:spMkLst>
        </pc:spChg>
        <pc:spChg chg="add mod">
          <ac:chgData name="kartik mahadevan" userId="f0099eaec8086daf" providerId="LiveId" clId="{056DE3DB-52DE-4004-A91D-D12519AD8FF9}" dt="2023-03-26T14:48:51.879" v="475" actId="1076"/>
          <ac:spMkLst>
            <pc:docMk/>
            <pc:sldMk cId="2172896639" sldId="309"/>
            <ac:spMk id="4" creationId="{F0600466-C7C8-46A7-58E8-E48AD4F09F99}"/>
          </ac:spMkLst>
        </pc:spChg>
      </pc:sldChg>
      <pc:sldChg chg="addSp delSp modSp new mod modAnim">
        <pc:chgData name="kartik mahadevan" userId="f0099eaec8086daf" providerId="LiveId" clId="{056DE3DB-52DE-4004-A91D-D12519AD8FF9}" dt="2023-03-26T15:17:49.795" v="545" actId="1076"/>
        <pc:sldMkLst>
          <pc:docMk/>
          <pc:sldMk cId="221812768" sldId="310"/>
        </pc:sldMkLst>
        <pc:spChg chg="add del mod">
          <ac:chgData name="kartik mahadevan" userId="f0099eaec8086daf" providerId="LiveId" clId="{056DE3DB-52DE-4004-A91D-D12519AD8FF9}" dt="2023-03-26T15:13:44.849" v="503" actId="1076"/>
          <ac:spMkLst>
            <pc:docMk/>
            <pc:sldMk cId="221812768" sldId="310"/>
            <ac:spMk id="2" creationId="{B50DF3F2-A598-3B4A-4755-91F486029AB6}"/>
          </ac:spMkLst>
        </pc:spChg>
        <pc:spChg chg="add mod">
          <ac:chgData name="kartik mahadevan" userId="f0099eaec8086daf" providerId="LiveId" clId="{056DE3DB-52DE-4004-A91D-D12519AD8FF9}" dt="2023-03-26T15:17:05.679" v="534" actId="1076"/>
          <ac:spMkLst>
            <pc:docMk/>
            <pc:sldMk cId="221812768" sldId="310"/>
            <ac:spMk id="7" creationId="{05BADDD8-BCA1-AF7E-D99B-69ED9A7FE620}"/>
          </ac:spMkLst>
        </pc:spChg>
        <pc:spChg chg="add mod">
          <ac:chgData name="kartik mahadevan" userId="f0099eaec8086daf" providerId="LiveId" clId="{056DE3DB-52DE-4004-A91D-D12519AD8FF9}" dt="2023-03-26T15:17:49.795" v="545" actId="1076"/>
          <ac:spMkLst>
            <pc:docMk/>
            <pc:sldMk cId="221812768" sldId="310"/>
            <ac:spMk id="12" creationId="{CAE21668-E742-2600-B9B6-6096F1AB9752}"/>
          </ac:spMkLst>
        </pc:spChg>
        <pc:picChg chg="add del mod">
          <ac:chgData name="kartik mahadevan" userId="f0099eaec8086daf" providerId="LiveId" clId="{056DE3DB-52DE-4004-A91D-D12519AD8FF9}" dt="2023-03-26T15:15:41.325" v="524" actId="478"/>
          <ac:picMkLst>
            <pc:docMk/>
            <pc:sldMk cId="221812768" sldId="310"/>
            <ac:picMk id="5" creationId="{0C087505-4E2F-C519-5E07-73E814401B13}"/>
          </ac:picMkLst>
        </pc:picChg>
        <pc:picChg chg="add mod">
          <ac:chgData name="kartik mahadevan" userId="f0099eaec8086daf" providerId="LiveId" clId="{056DE3DB-52DE-4004-A91D-D12519AD8FF9}" dt="2023-03-26T15:17:02.802" v="533" actId="14100"/>
          <ac:picMkLst>
            <pc:docMk/>
            <pc:sldMk cId="221812768" sldId="310"/>
            <ac:picMk id="9" creationId="{64487ED0-6465-E167-7813-FD99C30EA2DC}"/>
          </ac:picMkLst>
        </pc:picChg>
        <pc:picChg chg="add mod">
          <ac:chgData name="kartik mahadevan" userId="f0099eaec8086daf" providerId="LiveId" clId="{056DE3DB-52DE-4004-A91D-D12519AD8FF9}" dt="2023-03-26T15:17:08.567" v="535" actId="1076"/>
          <ac:picMkLst>
            <pc:docMk/>
            <pc:sldMk cId="221812768" sldId="310"/>
            <ac:picMk id="10" creationId="{C9270353-5F0B-69AE-9113-538D1FDDE715}"/>
          </ac:picMkLst>
        </pc:picChg>
      </pc:sldChg>
      <pc:sldChg chg="addSp delSp modSp new mod modAnim">
        <pc:chgData name="kartik mahadevan" userId="f0099eaec8086daf" providerId="LiveId" clId="{056DE3DB-52DE-4004-A91D-D12519AD8FF9}" dt="2023-03-26T15:21:02.669" v="584" actId="1076"/>
        <pc:sldMkLst>
          <pc:docMk/>
          <pc:sldMk cId="2159103005" sldId="311"/>
        </pc:sldMkLst>
        <pc:spChg chg="del">
          <ac:chgData name="kartik mahadevan" userId="f0099eaec8086daf" providerId="LiveId" clId="{056DE3DB-52DE-4004-A91D-D12519AD8FF9}" dt="2023-03-26T15:18:23.646" v="547" actId="478"/>
          <ac:spMkLst>
            <pc:docMk/>
            <pc:sldMk cId="2159103005" sldId="311"/>
            <ac:spMk id="2" creationId="{D5947F85-AEC2-860B-B1E8-F872D1A30E58}"/>
          </ac:spMkLst>
        </pc:spChg>
        <pc:spChg chg="add mod">
          <ac:chgData name="kartik mahadevan" userId="f0099eaec8086daf" providerId="LiveId" clId="{056DE3DB-52DE-4004-A91D-D12519AD8FF9}" dt="2023-03-26T15:20:07.880" v="568" actId="255"/>
          <ac:spMkLst>
            <pc:docMk/>
            <pc:sldMk cId="2159103005" sldId="311"/>
            <ac:spMk id="6" creationId="{5757FA4A-F0BB-5DC6-B0F7-C820793AA6C5}"/>
          </ac:spMkLst>
        </pc:spChg>
        <pc:spChg chg="add mod">
          <ac:chgData name="kartik mahadevan" userId="f0099eaec8086daf" providerId="LiveId" clId="{056DE3DB-52DE-4004-A91D-D12519AD8FF9}" dt="2023-03-26T15:21:00.521" v="583" actId="1076"/>
          <ac:spMkLst>
            <pc:docMk/>
            <pc:sldMk cId="2159103005" sldId="311"/>
            <ac:spMk id="8" creationId="{0A2C0919-689C-DF50-2DEC-E696BC5527FC}"/>
          </ac:spMkLst>
        </pc:spChg>
        <pc:picChg chg="add mod">
          <ac:chgData name="kartik mahadevan" userId="f0099eaec8086daf" providerId="LiveId" clId="{056DE3DB-52DE-4004-A91D-D12519AD8FF9}" dt="2023-03-26T15:19:47.053" v="564" actId="1076"/>
          <ac:picMkLst>
            <pc:docMk/>
            <pc:sldMk cId="2159103005" sldId="311"/>
            <ac:picMk id="4" creationId="{D0A31FA0-14A8-399A-FFA6-017797CACCD9}"/>
          </ac:picMkLst>
        </pc:picChg>
        <pc:picChg chg="add mod">
          <ac:chgData name="kartik mahadevan" userId="f0099eaec8086daf" providerId="LiveId" clId="{056DE3DB-52DE-4004-A91D-D12519AD8FF9}" dt="2023-03-26T15:21:02.669" v="584" actId="1076"/>
          <ac:picMkLst>
            <pc:docMk/>
            <pc:sldMk cId="2159103005" sldId="311"/>
            <ac:picMk id="9" creationId="{F8668D35-77B7-F745-D58F-9EF26E2DCFC4}"/>
          </ac:picMkLst>
        </pc:picChg>
      </pc:sldChg>
      <pc:sldChg chg="addSp delSp modSp new mod modAnim">
        <pc:chgData name="kartik mahadevan" userId="f0099eaec8086daf" providerId="LiveId" clId="{056DE3DB-52DE-4004-A91D-D12519AD8FF9}" dt="2023-03-26T15:27:02.147" v="594" actId="1076"/>
        <pc:sldMkLst>
          <pc:docMk/>
          <pc:sldMk cId="3251435765" sldId="312"/>
        </pc:sldMkLst>
        <pc:spChg chg="del">
          <ac:chgData name="kartik mahadevan" userId="f0099eaec8086daf" providerId="LiveId" clId="{056DE3DB-52DE-4004-A91D-D12519AD8FF9}" dt="2023-03-26T15:22:10.014" v="586" actId="478"/>
          <ac:spMkLst>
            <pc:docMk/>
            <pc:sldMk cId="3251435765" sldId="312"/>
            <ac:spMk id="2" creationId="{862234C5-3BE6-2C54-E501-E4033CB5C938}"/>
          </ac:spMkLst>
        </pc:spChg>
        <pc:picChg chg="add mod">
          <ac:chgData name="kartik mahadevan" userId="f0099eaec8086daf" providerId="LiveId" clId="{056DE3DB-52DE-4004-A91D-D12519AD8FF9}" dt="2023-03-26T15:27:02.147" v="594" actId="1076"/>
          <ac:picMkLst>
            <pc:docMk/>
            <pc:sldMk cId="3251435765" sldId="312"/>
            <ac:picMk id="4" creationId="{0F273EA9-2DA1-007B-F285-5B8936C6FD09}"/>
          </ac:picMkLst>
        </pc:picChg>
      </pc:sldChg>
      <pc:sldChg chg="addSp delSp modSp new mod">
        <pc:chgData name="kartik mahadevan" userId="f0099eaec8086daf" providerId="LiveId" clId="{056DE3DB-52DE-4004-A91D-D12519AD8FF9}" dt="2023-03-26T15:27:53.462" v="598"/>
        <pc:sldMkLst>
          <pc:docMk/>
          <pc:sldMk cId="1155594093" sldId="313"/>
        </pc:sldMkLst>
        <pc:spChg chg="del">
          <ac:chgData name="kartik mahadevan" userId="f0099eaec8086daf" providerId="LiveId" clId="{056DE3DB-52DE-4004-A91D-D12519AD8FF9}" dt="2023-03-26T15:27:53.061" v="597" actId="478"/>
          <ac:spMkLst>
            <pc:docMk/>
            <pc:sldMk cId="1155594093" sldId="313"/>
            <ac:spMk id="2" creationId="{A270C886-4761-0EF5-38F4-E892679B10F2}"/>
          </ac:spMkLst>
        </pc:spChg>
        <pc:spChg chg="add mod">
          <ac:chgData name="kartik mahadevan" userId="f0099eaec8086daf" providerId="LiveId" clId="{056DE3DB-52DE-4004-A91D-D12519AD8FF9}" dt="2023-03-26T15:27:53.462" v="598"/>
          <ac:spMkLst>
            <pc:docMk/>
            <pc:sldMk cId="1155594093" sldId="313"/>
            <ac:spMk id="3" creationId="{AD8380E4-E063-18F8-D24C-5DD6D2296F57}"/>
          </ac:spMkLst>
        </pc:spChg>
      </pc:sldChg>
      <pc:sldChg chg="addSp delSp modSp new mod modAnim">
        <pc:chgData name="kartik mahadevan" userId="f0099eaec8086daf" providerId="LiveId" clId="{056DE3DB-52DE-4004-A91D-D12519AD8FF9}" dt="2023-03-26T15:30:40.513" v="620" actId="1076"/>
        <pc:sldMkLst>
          <pc:docMk/>
          <pc:sldMk cId="3927819716" sldId="314"/>
        </pc:sldMkLst>
        <pc:spChg chg="mod">
          <ac:chgData name="kartik mahadevan" userId="f0099eaec8086daf" providerId="LiveId" clId="{056DE3DB-52DE-4004-A91D-D12519AD8FF9}" dt="2023-03-26T15:30:20.888" v="613" actId="20577"/>
          <ac:spMkLst>
            <pc:docMk/>
            <pc:sldMk cId="3927819716" sldId="314"/>
            <ac:spMk id="2" creationId="{814AF2CA-DC0B-A201-127A-D19F9E7A443A}"/>
          </ac:spMkLst>
        </pc:spChg>
        <pc:spChg chg="del">
          <ac:chgData name="kartik mahadevan" userId="f0099eaec8086daf" providerId="LiveId" clId="{056DE3DB-52DE-4004-A91D-D12519AD8FF9}" dt="2023-03-26T15:30:24.032" v="614" actId="478"/>
          <ac:spMkLst>
            <pc:docMk/>
            <pc:sldMk cId="3927819716" sldId="314"/>
            <ac:spMk id="3" creationId="{F6912699-570C-C09B-B365-AEECACD3974F}"/>
          </ac:spMkLst>
        </pc:spChg>
        <pc:picChg chg="add mod">
          <ac:chgData name="kartik mahadevan" userId="f0099eaec8086daf" providerId="LiveId" clId="{056DE3DB-52DE-4004-A91D-D12519AD8FF9}" dt="2023-03-26T15:30:40.513" v="620" actId="1076"/>
          <ac:picMkLst>
            <pc:docMk/>
            <pc:sldMk cId="3927819716" sldId="314"/>
            <ac:picMk id="5" creationId="{D83DFE12-80A5-BAF1-5F7C-5C1420671D67}"/>
          </ac:picMkLst>
        </pc:picChg>
      </pc:sldChg>
      <pc:sldMasterChg chg="delSldLayout">
        <pc:chgData name="kartik mahadevan" userId="f0099eaec8086daf" providerId="LiveId" clId="{056DE3DB-52DE-4004-A91D-D12519AD8FF9}" dt="2023-03-26T15:27:45.613" v="595" actId="2696"/>
        <pc:sldMasterMkLst>
          <pc:docMk/>
          <pc:sldMasterMk cId="0" sldId="2147483653"/>
        </pc:sldMasterMkLst>
        <pc:sldLayoutChg chg="del">
          <pc:chgData name="kartik mahadevan" userId="f0099eaec8086daf" providerId="LiveId" clId="{056DE3DB-52DE-4004-A91D-D12519AD8FF9}" dt="2023-03-26T15:27:45.613" v="595" actId="2696"/>
          <pc:sldLayoutMkLst>
            <pc:docMk/>
            <pc:sldMasterMk cId="0" sldId="2147483653"/>
            <pc:sldLayoutMk cId="0" sldId="214748364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206fa25c94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 name="Google Shape;39;g206fa25c94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090e807da2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090e807da2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090e807da2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090e807da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06fa25c94c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06fa25c94c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090e807da2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090e807da2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90e807da2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090e807da2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090e807da2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090e807da2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090e807da2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090e807da2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06fa25c94c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06fa25c94c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07f5964e1c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07f5964e1c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0f2fb14cd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0f2fb14c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06fa25c94c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206fa25c94c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0f2fb14a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0f2fb14a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06fa25c94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06fa25c94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089aca384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089aca384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089aca3849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089aca3849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089aca3849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089aca3849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dd393a3191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dd393a319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dd393a319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dd393a319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dd393a3191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dd393a3191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dd393a319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dd393a319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090e807da2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090e807da2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06fa25c94c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06fa25c94c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090e807da2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090e807da2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dd393a319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dd393a319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dd393a319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dd393a319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dd393a319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dd393a319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dd393a319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dd393a319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Creativity: Most likely many correct ways of solving problems.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dd393a319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dd393a319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Creativity: Most likely many correct ways of solving problems.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dd393a319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dd393a319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Creativity: Most likely many correct ways of solving problems.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dd393a319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dd393a319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Creativity: Most likely many correct ways of solving problems.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dd393a319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dd393a319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Creativity: Most likely many correct ways of solving problems.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dd393a319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dd393a319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Creativity: Most likely many correct ways of solving problems.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07448baef4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07448baef4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089aca3849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089aca3849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dd393a3191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dd393a3191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089aca384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089aca384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dd393a319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dd393a319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dd393a319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dd393a319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dd393a319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dd393a319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dd393a3191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dd393a319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dd393a319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dd393a319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dd393a319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dd393a319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06fa25c94c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06fa25c94c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090e807da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090e807da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090e807da2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090e807da2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090e807da2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090e807da2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075911f0a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075911f0a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1" name="Google Shape;21;p4"/>
          <p:cNvSpPr txBox="1">
            <a:spLocks noGrp="1"/>
          </p:cNvSpPr>
          <p:nvPr>
            <p:ph type="body" idx="1"/>
          </p:nvPr>
        </p:nvSpPr>
        <p:spPr>
          <a:xfrm>
            <a:off x="466344" y="1152475"/>
            <a:ext cx="8194500" cy="3416400"/>
          </a:xfrm>
          <a:prstGeom prst="rect">
            <a:avLst/>
          </a:prstGeom>
        </p:spPr>
        <p:txBody>
          <a:bodyPr spcFirstLastPara="1" wrap="square" lIns="91425" tIns="91425" rIns="91425" bIns="91425" anchor="t" anchorCtr="0">
            <a:normAutofit/>
          </a:bodyPr>
          <a:lstStyle>
            <a:lvl1pPr marL="457200" lvl="0" indent="-336550">
              <a:lnSpc>
                <a:spcPct val="100000"/>
              </a:lnSpc>
              <a:spcBef>
                <a:spcPts val="0"/>
              </a:spcBef>
              <a:spcAft>
                <a:spcPts val="0"/>
              </a:spcAft>
              <a:buSzPts val="1700"/>
              <a:buChar char="●"/>
              <a:defRPr/>
            </a:lvl1pPr>
            <a:lvl2pPr marL="914400" lvl="1" indent="-317500">
              <a:lnSpc>
                <a:spcPct val="100000"/>
              </a:lnSpc>
              <a:spcBef>
                <a:spcPts val="0"/>
              </a:spcBef>
              <a:spcAft>
                <a:spcPts val="0"/>
              </a:spcAft>
              <a:buSzPts val="1400"/>
              <a:buChar char="○"/>
              <a:defRPr/>
            </a:lvl2pPr>
            <a:lvl3pPr marL="1371600" lvl="2" indent="-317500">
              <a:lnSpc>
                <a:spcPct val="100000"/>
              </a:lnSpc>
              <a:spcBef>
                <a:spcPts val="0"/>
              </a:spcBef>
              <a:spcAft>
                <a:spcPts val="0"/>
              </a:spcAft>
              <a:buSzPts val="1400"/>
              <a:buChar char="■"/>
              <a:defRPr/>
            </a:lvl3pPr>
            <a:lvl4pPr marL="1828800" lvl="3" indent="-317500">
              <a:lnSpc>
                <a:spcPct val="100000"/>
              </a:lnSpc>
              <a:spcBef>
                <a:spcPts val="0"/>
              </a:spcBef>
              <a:spcAft>
                <a:spcPts val="0"/>
              </a:spcAft>
              <a:buSzPts val="1400"/>
              <a:buChar char="●"/>
              <a:defRPr/>
            </a:lvl4pPr>
            <a:lvl5pPr marL="2286000" lvl="4" indent="-317500">
              <a:lnSpc>
                <a:spcPct val="100000"/>
              </a:lnSpc>
              <a:spcBef>
                <a:spcPts val="0"/>
              </a:spcBef>
              <a:spcAft>
                <a:spcPts val="0"/>
              </a:spcAft>
              <a:buSzPts val="1400"/>
              <a:buChar char="○"/>
              <a:defRPr/>
            </a:lvl5pPr>
            <a:lvl6pPr marL="2743200" lvl="5" indent="-317500">
              <a:lnSpc>
                <a:spcPct val="100000"/>
              </a:lnSpc>
              <a:spcBef>
                <a:spcPts val="0"/>
              </a:spcBef>
              <a:spcAft>
                <a:spcPts val="0"/>
              </a:spcAft>
              <a:buSzPts val="1400"/>
              <a:buChar char="■"/>
              <a:defRPr/>
            </a:lvl6pPr>
            <a:lvl7pPr marL="3200400" lvl="6" indent="-317500">
              <a:lnSpc>
                <a:spcPct val="100000"/>
              </a:lnSpc>
              <a:spcBef>
                <a:spcPts val="0"/>
              </a:spcBef>
              <a:spcAft>
                <a:spcPts val="0"/>
              </a:spcAft>
              <a:buSzPts val="1400"/>
              <a:buChar char="●"/>
              <a:defRPr/>
            </a:lvl7pPr>
            <a:lvl8pPr marL="3657600" lvl="7" indent="-317500">
              <a:lnSpc>
                <a:spcPct val="100000"/>
              </a:lnSpc>
              <a:spcBef>
                <a:spcPts val="0"/>
              </a:spcBef>
              <a:spcAft>
                <a:spcPts val="0"/>
              </a:spcAft>
              <a:buSzPts val="1400"/>
              <a:buChar char="○"/>
              <a:defRPr/>
            </a:lvl8pPr>
            <a:lvl9pPr marL="4114800" lvl="8" indent="-317500">
              <a:lnSpc>
                <a:spcPct val="100000"/>
              </a:lnSpc>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25"/>
        <p:cNvGrpSpPr/>
        <p:nvPr/>
      </p:nvGrpSpPr>
      <p:grpSpPr>
        <a:xfrm>
          <a:off x="0" y="0"/>
          <a:ext cx="0" cy="0"/>
          <a:chOff x="0" y="0"/>
          <a:chExt cx="0" cy="0"/>
        </a:xfrm>
      </p:grpSpPr>
      <p:sp>
        <p:nvSpPr>
          <p:cNvPr id="26" name="Google Shape;26;p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 name="Google Shape;27;p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ctr">
              <a:spcBef>
                <a:spcPts val="0"/>
              </a:spcBef>
              <a:spcAft>
                <a:spcPts val="0"/>
              </a:spcAft>
              <a:buClr>
                <a:schemeClr val="dk1"/>
              </a:buClr>
              <a:buSzPts val="2500"/>
              <a:buFont typeface="Open Sans"/>
              <a:buNone/>
              <a:defRPr sz="2500">
                <a:solidFill>
                  <a:schemeClr val="dk1"/>
                </a:solidFill>
                <a:latin typeface="Open Sans"/>
                <a:ea typeface="Open Sans"/>
                <a:cs typeface="Open Sans"/>
                <a:sym typeface="Open Sans"/>
              </a:defRPr>
            </a:lvl1pPr>
            <a:lvl2pPr lvl="1" algn="ctr">
              <a:spcBef>
                <a:spcPts val="0"/>
              </a:spcBef>
              <a:spcAft>
                <a:spcPts val="0"/>
              </a:spcAft>
              <a:buClr>
                <a:schemeClr val="dk1"/>
              </a:buClr>
              <a:buSzPts val="2500"/>
              <a:buFont typeface="Open Sans"/>
              <a:buNone/>
              <a:defRPr sz="2500">
                <a:solidFill>
                  <a:schemeClr val="dk1"/>
                </a:solidFill>
                <a:latin typeface="Open Sans"/>
                <a:ea typeface="Open Sans"/>
                <a:cs typeface="Open Sans"/>
                <a:sym typeface="Open Sans"/>
              </a:defRPr>
            </a:lvl2pPr>
            <a:lvl3pPr lvl="2" algn="ctr">
              <a:spcBef>
                <a:spcPts val="0"/>
              </a:spcBef>
              <a:spcAft>
                <a:spcPts val="0"/>
              </a:spcAft>
              <a:buClr>
                <a:schemeClr val="dk1"/>
              </a:buClr>
              <a:buSzPts val="2500"/>
              <a:buFont typeface="Open Sans"/>
              <a:buNone/>
              <a:defRPr sz="2500">
                <a:solidFill>
                  <a:schemeClr val="dk1"/>
                </a:solidFill>
                <a:latin typeface="Open Sans"/>
                <a:ea typeface="Open Sans"/>
                <a:cs typeface="Open Sans"/>
                <a:sym typeface="Open Sans"/>
              </a:defRPr>
            </a:lvl3pPr>
            <a:lvl4pPr lvl="3" algn="ctr">
              <a:spcBef>
                <a:spcPts val="0"/>
              </a:spcBef>
              <a:spcAft>
                <a:spcPts val="0"/>
              </a:spcAft>
              <a:buClr>
                <a:schemeClr val="dk1"/>
              </a:buClr>
              <a:buSzPts val="2500"/>
              <a:buFont typeface="Open Sans"/>
              <a:buNone/>
              <a:defRPr sz="2500">
                <a:solidFill>
                  <a:schemeClr val="dk1"/>
                </a:solidFill>
                <a:latin typeface="Open Sans"/>
                <a:ea typeface="Open Sans"/>
                <a:cs typeface="Open Sans"/>
                <a:sym typeface="Open Sans"/>
              </a:defRPr>
            </a:lvl4pPr>
            <a:lvl5pPr lvl="4" algn="ctr">
              <a:spcBef>
                <a:spcPts val="0"/>
              </a:spcBef>
              <a:spcAft>
                <a:spcPts val="0"/>
              </a:spcAft>
              <a:buClr>
                <a:schemeClr val="dk1"/>
              </a:buClr>
              <a:buSzPts val="2500"/>
              <a:buFont typeface="Open Sans"/>
              <a:buNone/>
              <a:defRPr sz="2500">
                <a:solidFill>
                  <a:schemeClr val="dk1"/>
                </a:solidFill>
                <a:latin typeface="Open Sans"/>
                <a:ea typeface="Open Sans"/>
                <a:cs typeface="Open Sans"/>
                <a:sym typeface="Open Sans"/>
              </a:defRPr>
            </a:lvl5pPr>
            <a:lvl6pPr lvl="5" algn="ctr">
              <a:spcBef>
                <a:spcPts val="0"/>
              </a:spcBef>
              <a:spcAft>
                <a:spcPts val="0"/>
              </a:spcAft>
              <a:buClr>
                <a:schemeClr val="dk1"/>
              </a:buClr>
              <a:buSzPts val="2500"/>
              <a:buFont typeface="Open Sans"/>
              <a:buNone/>
              <a:defRPr sz="2500">
                <a:solidFill>
                  <a:schemeClr val="dk1"/>
                </a:solidFill>
                <a:latin typeface="Open Sans"/>
                <a:ea typeface="Open Sans"/>
                <a:cs typeface="Open Sans"/>
                <a:sym typeface="Open Sans"/>
              </a:defRPr>
            </a:lvl6pPr>
            <a:lvl7pPr lvl="6" algn="ctr">
              <a:spcBef>
                <a:spcPts val="0"/>
              </a:spcBef>
              <a:spcAft>
                <a:spcPts val="0"/>
              </a:spcAft>
              <a:buClr>
                <a:schemeClr val="dk1"/>
              </a:buClr>
              <a:buSzPts val="2500"/>
              <a:buFont typeface="Open Sans"/>
              <a:buNone/>
              <a:defRPr sz="2500">
                <a:solidFill>
                  <a:schemeClr val="dk1"/>
                </a:solidFill>
                <a:latin typeface="Open Sans"/>
                <a:ea typeface="Open Sans"/>
                <a:cs typeface="Open Sans"/>
                <a:sym typeface="Open Sans"/>
              </a:defRPr>
            </a:lvl7pPr>
            <a:lvl8pPr lvl="7" algn="ctr">
              <a:spcBef>
                <a:spcPts val="0"/>
              </a:spcBef>
              <a:spcAft>
                <a:spcPts val="0"/>
              </a:spcAft>
              <a:buClr>
                <a:schemeClr val="dk1"/>
              </a:buClr>
              <a:buSzPts val="2500"/>
              <a:buFont typeface="Open Sans"/>
              <a:buNone/>
              <a:defRPr sz="2500">
                <a:solidFill>
                  <a:schemeClr val="dk1"/>
                </a:solidFill>
                <a:latin typeface="Open Sans"/>
                <a:ea typeface="Open Sans"/>
                <a:cs typeface="Open Sans"/>
                <a:sym typeface="Open Sans"/>
              </a:defRPr>
            </a:lvl8pPr>
            <a:lvl9pPr lvl="8" algn="ctr">
              <a:spcBef>
                <a:spcPts val="0"/>
              </a:spcBef>
              <a:spcAft>
                <a:spcPts val="0"/>
              </a:spcAft>
              <a:buClr>
                <a:schemeClr val="dk1"/>
              </a:buClr>
              <a:buSzPts val="2500"/>
              <a:buFont typeface="Open Sans"/>
              <a:buNone/>
              <a:defRPr sz="25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36550">
              <a:lnSpc>
                <a:spcPct val="115000"/>
              </a:lnSpc>
              <a:spcBef>
                <a:spcPts val="0"/>
              </a:spcBef>
              <a:spcAft>
                <a:spcPts val="0"/>
              </a:spcAft>
              <a:buClr>
                <a:schemeClr val="dk1"/>
              </a:buClr>
              <a:buSzPts val="1700"/>
              <a:buFont typeface="Open Sans"/>
              <a:buChar char="●"/>
              <a:defRPr sz="17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rgbClr val="B7B7B7"/>
                </a:solidFill>
                <a:latin typeface="Open Sans"/>
                <a:ea typeface="Open Sans"/>
                <a:cs typeface="Open Sans"/>
                <a:sym typeface="Open Sans"/>
              </a:defRPr>
            </a:lvl1pPr>
            <a:lvl2pPr lvl="1" algn="r">
              <a:buNone/>
              <a:defRPr sz="1000">
                <a:solidFill>
                  <a:srgbClr val="B7B7B7"/>
                </a:solidFill>
                <a:latin typeface="Open Sans"/>
                <a:ea typeface="Open Sans"/>
                <a:cs typeface="Open Sans"/>
                <a:sym typeface="Open Sans"/>
              </a:defRPr>
            </a:lvl2pPr>
            <a:lvl3pPr lvl="2" algn="r">
              <a:buNone/>
              <a:defRPr sz="1000">
                <a:solidFill>
                  <a:srgbClr val="B7B7B7"/>
                </a:solidFill>
                <a:latin typeface="Open Sans"/>
                <a:ea typeface="Open Sans"/>
                <a:cs typeface="Open Sans"/>
                <a:sym typeface="Open Sans"/>
              </a:defRPr>
            </a:lvl3pPr>
            <a:lvl4pPr lvl="3" algn="r">
              <a:buNone/>
              <a:defRPr sz="1000">
                <a:solidFill>
                  <a:srgbClr val="B7B7B7"/>
                </a:solidFill>
                <a:latin typeface="Open Sans"/>
                <a:ea typeface="Open Sans"/>
                <a:cs typeface="Open Sans"/>
                <a:sym typeface="Open Sans"/>
              </a:defRPr>
            </a:lvl4pPr>
            <a:lvl5pPr lvl="4" algn="r">
              <a:buNone/>
              <a:defRPr sz="1000">
                <a:solidFill>
                  <a:srgbClr val="B7B7B7"/>
                </a:solidFill>
                <a:latin typeface="Open Sans"/>
                <a:ea typeface="Open Sans"/>
                <a:cs typeface="Open Sans"/>
                <a:sym typeface="Open Sans"/>
              </a:defRPr>
            </a:lvl5pPr>
            <a:lvl6pPr lvl="5" algn="r">
              <a:buNone/>
              <a:defRPr sz="1000">
                <a:solidFill>
                  <a:srgbClr val="B7B7B7"/>
                </a:solidFill>
                <a:latin typeface="Open Sans"/>
                <a:ea typeface="Open Sans"/>
                <a:cs typeface="Open Sans"/>
                <a:sym typeface="Open Sans"/>
              </a:defRPr>
            </a:lvl6pPr>
            <a:lvl7pPr lvl="6" algn="r">
              <a:buNone/>
              <a:defRPr sz="1000">
                <a:solidFill>
                  <a:srgbClr val="B7B7B7"/>
                </a:solidFill>
                <a:latin typeface="Open Sans"/>
                <a:ea typeface="Open Sans"/>
                <a:cs typeface="Open Sans"/>
                <a:sym typeface="Open Sans"/>
              </a:defRPr>
            </a:lvl7pPr>
            <a:lvl8pPr lvl="7" algn="r">
              <a:buNone/>
              <a:defRPr sz="1000">
                <a:solidFill>
                  <a:srgbClr val="B7B7B7"/>
                </a:solidFill>
                <a:latin typeface="Open Sans"/>
                <a:ea typeface="Open Sans"/>
                <a:cs typeface="Open Sans"/>
                <a:sym typeface="Open Sans"/>
              </a:defRPr>
            </a:lvl8pPr>
            <a:lvl9pPr lvl="8" algn="r">
              <a:buNone/>
              <a:defRPr sz="1000">
                <a:solidFill>
                  <a:srgbClr val="B7B7B7"/>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huggingface.co/cours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2110.08207.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arxiv.org/pdf/2302.04023.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youtube.com/watch?v=flXrLGPY3SU&amp;t=8370s"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6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9.png"/><Relationship Id="rId5" Type="http://schemas.openxmlformats.org/officeDocument/2006/relationships/slideLayout" Target="../slideLayouts/slideLayout1.xml"/><Relationship Id="rId4" Type="http://schemas.openxmlformats.org/officeDocument/2006/relationships/video" Target="../media/media3.mp4"/></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3;p7">
            <a:extLst>
              <a:ext uri="{FF2B5EF4-FFF2-40B4-BE49-F238E27FC236}">
                <a16:creationId xmlns:a16="http://schemas.microsoft.com/office/drawing/2014/main" id="{AD8380E4-E063-18F8-D24C-5DD6D2296F57}"/>
              </a:ext>
            </a:extLst>
          </p:cNvPr>
          <p:cNvSpPr txBox="1">
            <a:spLocks noGrp="1"/>
          </p:cNvSpPr>
          <p:nvPr>
            <p:ph type="title"/>
          </p:nvPr>
        </p:nvSpPr>
        <p:spPr>
          <a:xfrm>
            <a:off x="476825" y="1780600"/>
            <a:ext cx="8188200" cy="1587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400" dirty="0">
                <a:latin typeface="Open Sans Medium"/>
                <a:ea typeface="Open Sans Medium"/>
                <a:cs typeface="Open Sans Medium"/>
                <a:sym typeface="Open Sans Medium"/>
              </a:rPr>
              <a:t>How Does ChatGPT Work? </a:t>
            </a:r>
            <a:br>
              <a:rPr lang="en" sz="4400" dirty="0">
                <a:latin typeface="Open Sans Medium"/>
                <a:ea typeface="Open Sans Medium"/>
                <a:cs typeface="Open Sans Medium"/>
                <a:sym typeface="Open Sans Medium"/>
              </a:rPr>
            </a:br>
            <a:r>
              <a:rPr lang="en" sz="4400" baseline="30000" dirty="0">
                <a:latin typeface="Open Sans Medium"/>
                <a:ea typeface="Open Sans Medium"/>
                <a:cs typeface="Open Sans Medium"/>
                <a:sym typeface="Open Sans Medium"/>
              </a:rPr>
              <a:t>An Overview of Large Language Models</a:t>
            </a:r>
            <a:endParaRPr sz="4400" baseline="30000" dirty="0">
              <a:latin typeface="Open Sans Medium"/>
              <a:ea typeface="Open Sans Medium"/>
              <a:cs typeface="Open Sans Medium"/>
              <a:sym typeface="Open Sans Medium"/>
            </a:endParaRPr>
          </a:p>
        </p:txBody>
      </p:sp>
    </p:spTree>
    <p:extLst>
      <p:ext uri="{BB962C8B-B14F-4D97-AF65-F5344CB8AC3E}">
        <p14:creationId xmlns:p14="http://schemas.microsoft.com/office/powerpoint/2010/main" val="1155594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Transformer Architecture:</a:t>
            </a:r>
            <a:endParaRPr/>
          </a:p>
          <a:p>
            <a:pPr marL="0" lvl="0" indent="0" algn="ctr" rtl="0">
              <a:spcBef>
                <a:spcPts val="0"/>
              </a:spcBef>
              <a:spcAft>
                <a:spcPts val="0"/>
              </a:spcAft>
              <a:buNone/>
            </a:pPr>
            <a:r>
              <a:rPr lang="en"/>
              <a:t>Feed-forward Layer</a:t>
            </a:r>
            <a:endParaRPr/>
          </a:p>
        </p:txBody>
      </p:sp>
      <p:sp>
        <p:nvSpPr>
          <p:cNvPr id="140" name="Google Shape;14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grpSp>
        <p:nvGrpSpPr>
          <p:cNvPr id="141" name="Google Shape;141;p16"/>
          <p:cNvGrpSpPr/>
          <p:nvPr/>
        </p:nvGrpSpPr>
        <p:grpSpPr>
          <a:xfrm>
            <a:off x="2124650" y="1494500"/>
            <a:ext cx="5773850" cy="3601627"/>
            <a:chOff x="2490600" y="1227175"/>
            <a:chExt cx="5773850" cy="3601627"/>
          </a:xfrm>
        </p:grpSpPr>
        <p:sp>
          <p:nvSpPr>
            <p:cNvPr id="142" name="Google Shape;142;p16"/>
            <p:cNvSpPr/>
            <p:nvPr/>
          </p:nvSpPr>
          <p:spPr>
            <a:xfrm>
              <a:off x="4474250" y="1227175"/>
              <a:ext cx="3790200" cy="147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6"/>
            <p:cNvPicPr preferRelativeResize="0"/>
            <p:nvPr/>
          </p:nvPicPr>
          <p:blipFill rotWithShape="1">
            <a:blip r:embed="rId3">
              <a:alphaModFix/>
            </a:blip>
            <a:srcRect b="12633"/>
            <a:stretch/>
          </p:blipFill>
          <p:spPr>
            <a:xfrm>
              <a:off x="2490600" y="1346650"/>
              <a:ext cx="4829952" cy="3482152"/>
            </a:xfrm>
            <a:prstGeom prst="rect">
              <a:avLst/>
            </a:prstGeom>
            <a:noFill/>
            <a:ln>
              <a:noFill/>
            </a:ln>
          </p:spPr>
        </p:pic>
        <p:sp>
          <p:nvSpPr>
            <p:cNvPr id="144" name="Google Shape;144;p16"/>
            <p:cNvSpPr/>
            <p:nvPr/>
          </p:nvSpPr>
          <p:spPr>
            <a:xfrm>
              <a:off x="2671550" y="1346651"/>
              <a:ext cx="1846200" cy="521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5115375" y="1346651"/>
              <a:ext cx="1846200" cy="521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2504550" y="4165800"/>
              <a:ext cx="1991400" cy="66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5373650" y="4216201"/>
              <a:ext cx="1991400" cy="61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6"/>
          <p:cNvSpPr txBox="1"/>
          <p:nvPr/>
        </p:nvSpPr>
        <p:spPr>
          <a:xfrm>
            <a:off x="730775" y="1230100"/>
            <a:ext cx="7949100" cy="36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latin typeface="Open Sans"/>
                <a:ea typeface="Open Sans"/>
                <a:cs typeface="Open Sans"/>
                <a:sym typeface="Open Sans"/>
              </a:rPr>
              <a:t>⇒ Store knowledge as a dictionary between embeddings</a:t>
            </a:r>
            <a:endParaRPr sz="17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Transformer Architecture:</a:t>
            </a:r>
            <a:endParaRPr/>
          </a:p>
          <a:p>
            <a:pPr marL="0" lvl="0" indent="0" algn="ctr" rtl="0">
              <a:spcBef>
                <a:spcPts val="0"/>
              </a:spcBef>
              <a:spcAft>
                <a:spcPts val="0"/>
              </a:spcAft>
              <a:buNone/>
            </a:pPr>
            <a:r>
              <a:rPr lang="en"/>
              <a:t>Prediction</a:t>
            </a:r>
            <a:endParaRPr/>
          </a:p>
        </p:txBody>
      </p:sp>
      <p:sp>
        <p:nvSpPr>
          <p:cNvPr id="154" name="Google Shape;15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155" name="Google Shape;155;p17"/>
          <p:cNvPicPr preferRelativeResize="0"/>
          <p:nvPr/>
        </p:nvPicPr>
        <p:blipFill>
          <a:blip r:embed="rId3">
            <a:alphaModFix/>
          </a:blip>
          <a:stretch>
            <a:fillRect/>
          </a:stretch>
        </p:blipFill>
        <p:spPr>
          <a:xfrm>
            <a:off x="1835325" y="2078700"/>
            <a:ext cx="5473348" cy="2973475"/>
          </a:xfrm>
          <a:prstGeom prst="rect">
            <a:avLst/>
          </a:prstGeom>
          <a:noFill/>
          <a:ln>
            <a:noFill/>
          </a:ln>
        </p:spPr>
      </p:pic>
      <p:sp>
        <p:nvSpPr>
          <p:cNvPr id="156" name="Google Shape;156;p17"/>
          <p:cNvSpPr/>
          <p:nvPr/>
        </p:nvSpPr>
        <p:spPr>
          <a:xfrm>
            <a:off x="4474250" y="1771246"/>
            <a:ext cx="3790200" cy="147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txBox="1"/>
          <p:nvPr/>
        </p:nvSpPr>
        <p:spPr>
          <a:xfrm>
            <a:off x="730775" y="1186287"/>
            <a:ext cx="7949100" cy="362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Open Sans"/>
              <a:buAutoNum type="arabicPeriod"/>
            </a:pPr>
            <a:r>
              <a:rPr lang="en" sz="1700">
                <a:solidFill>
                  <a:schemeClr val="dk1"/>
                </a:solidFill>
                <a:latin typeface="Open Sans"/>
                <a:ea typeface="Open Sans"/>
                <a:cs typeface="Open Sans"/>
                <a:sym typeface="Open Sans"/>
              </a:rPr>
              <a:t>Finally, compare the final embedding against all token embeddings</a:t>
            </a:r>
            <a:endParaRPr sz="17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Transformer Architecture:</a:t>
            </a:r>
            <a:endParaRPr/>
          </a:p>
          <a:p>
            <a:pPr marL="0" lvl="0" indent="0" algn="ctr" rtl="0">
              <a:spcBef>
                <a:spcPts val="0"/>
              </a:spcBef>
              <a:spcAft>
                <a:spcPts val="0"/>
              </a:spcAft>
              <a:buNone/>
            </a:pPr>
            <a:r>
              <a:rPr lang="en"/>
              <a:t>Prediction</a:t>
            </a:r>
            <a:endParaRPr/>
          </a:p>
        </p:txBody>
      </p:sp>
      <p:sp>
        <p:nvSpPr>
          <p:cNvPr id="163" name="Google Shape;16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164" name="Google Shape;164;p18"/>
          <p:cNvPicPr preferRelativeResize="0"/>
          <p:nvPr/>
        </p:nvPicPr>
        <p:blipFill>
          <a:blip r:embed="rId3">
            <a:alphaModFix/>
          </a:blip>
          <a:stretch>
            <a:fillRect/>
          </a:stretch>
        </p:blipFill>
        <p:spPr>
          <a:xfrm>
            <a:off x="1835320" y="2078700"/>
            <a:ext cx="5473357" cy="2973475"/>
          </a:xfrm>
          <a:prstGeom prst="rect">
            <a:avLst/>
          </a:prstGeom>
          <a:noFill/>
          <a:ln>
            <a:noFill/>
          </a:ln>
        </p:spPr>
      </p:pic>
      <p:sp>
        <p:nvSpPr>
          <p:cNvPr id="165" name="Google Shape;165;p18"/>
          <p:cNvSpPr/>
          <p:nvPr/>
        </p:nvSpPr>
        <p:spPr>
          <a:xfrm>
            <a:off x="5773225" y="2373350"/>
            <a:ext cx="939000" cy="63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txBox="1"/>
          <p:nvPr/>
        </p:nvSpPr>
        <p:spPr>
          <a:xfrm>
            <a:off x="730775" y="1186287"/>
            <a:ext cx="7949100" cy="3627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B7B7B7"/>
              </a:buClr>
              <a:buSzPts val="1700"/>
              <a:buFont typeface="Open Sans"/>
              <a:buAutoNum type="arabicPeriod"/>
            </a:pPr>
            <a:r>
              <a:rPr lang="en" sz="1700">
                <a:solidFill>
                  <a:srgbClr val="B7B7B7"/>
                </a:solidFill>
                <a:latin typeface="Open Sans"/>
                <a:ea typeface="Open Sans"/>
                <a:cs typeface="Open Sans"/>
                <a:sym typeface="Open Sans"/>
              </a:rPr>
              <a:t>Finally, compare the final embedding against all token embeddings</a:t>
            </a:r>
            <a:endParaRPr sz="1700">
              <a:solidFill>
                <a:srgbClr val="B7B7B7"/>
              </a:solidFill>
              <a:latin typeface="Open Sans"/>
              <a:ea typeface="Open Sans"/>
              <a:cs typeface="Open Sans"/>
              <a:sym typeface="Open Sans"/>
            </a:endParaRPr>
          </a:p>
          <a:p>
            <a:pPr marL="457200" lvl="0" indent="-336550" algn="l" rtl="0">
              <a:lnSpc>
                <a:spcPct val="115000"/>
              </a:lnSpc>
              <a:spcBef>
                <a:spcPts val="0"/>
              </a:spcBef>
              <a:spcAft>
                <a:spcPts val="0"/>
              </a:spcAft>
              <a:buClr>
                <a:schemeClr val="dk1"/>
              </a:buClr>
              <a:buSzPts val="1700"/>
              <a:buFont typeface="Open Sans"/>
              <a:buAutoNum type="arabicPeriod"/>
            </a:pPr>
            <a:r>
              <a:rPr lang="en" sz="1700">
                <a:solidFill>
                  <a:schemeClr val="dk1"/>
                </a:solidFill>
                <a:latin typeface="Open Sans"/>
                <a:ea typeface="Open Sans"/>
                <a:cs typeface="Open Sans"/>
                <a:sym typeface="Open Sans"/>
              </a:rPr>
              <a:t>Obtain scores over next token candidates and convert to probabilities</a:t>
            </a:r>
            <a:endParaRPr sz="17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an LLM: Optimization</a:t>
            </a:r>
            <a:endParaRPr/>
          </a:p>
        </p:txBody>
      </p:sp>
      <p:sp>
        <p:nvSpPr>
          <p:cNvPr id="172" name="Google Shape;17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73" name="Google Shape;173;p19"/>
          <p:cNvSpPr txBox="1">
            <a:spLocks noGrp="1"/>
          </p:cNvSpPr>
          <p:nvPr>
            <p:ph type="body" idx="1"/>
          </p:nvPr>
        </p:nvSpPr>
        <p:spPr>
          <a:xfrm>
            <a:off x="466350" y="1152475"/>
            <a:ext cx="8194500" cy="362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Now we can compute the LLM’s guess for p(</a:t>
            </a:r>
            <a:r>
              <a:rPr lang="en">
                <a:solidFill>
                  <a:schemeClr val="accent1"/>
                </a:solidFill>
              </a:rPr>
              <a:t>next token </a:t>
            </a:r>
            <a:r>
              <a:rPr lang="en"/>
              <a:t>|</a:t>
            </a:r>
            <a:r>
              <a:rPr lang="en">
                <a:solidFill>
                  <a:schemeClr val="accent1"/>
                </a:solidFill>
              </a:rPr>
              <a:t> previous tokens</a:t>
            </a:r>
            <a:r>
              <a:rPr lang="en"/>
              <a:t>) </a:t>
            </a:r>
            <a:br>
              <a:rPr lang="en"/>
            </a:br>
            <a:r>
              <a:rPr lang="en"/>
              <a:t>How can we improve the model?</a:t>
            </a:r>
            <a:endParaRPr/>
          </a:p>
          <a:p>
            <a:pPr marL="0" lvl="0" indent="0" algn="l" rtl="0">
              <a:spcBef>
                <a:spcPts val="0"/>
              </a:spcBef>
              <a:spcAft>
                <a:spcPts val="0"/>
              </a:spcAft>
              <a:buNone/>
            </a:pPr>
            <a:endParaRPr>
              <a:latin typeface="Open Sans Medium"/>
              <a:ea typeface="Open Sans Medium"/>
              <a:cs typeface="Open Sans Medium"/>
              <a:sym typeface="Open Sans Medium"/>
            </a:endParaRPr>
          </a:p>
          <a:p>
            <a:pPr marL="0" lvl="0" indent="0" algn="l" rtl="0">
              <a:spcBef>
                <a:spcPts val="0"/>
              </a:spcBef>
              <a:spcAft>
                <a:spcPts val="0"/>
              </a:spcAft>
              <a:buNone/>
            </a:pPr>
            <a:r>
              <a:rPr lang="en"/>
              <a:t>Check the probability of the correct token and move the model parameters a tiny bit to make the correct token more likely (</a:t>
            </a:r>
            <a:r>
              <a:rPr lang="en">
                <a:latin typeface="Open Sans Medium"/>
                <a:ea typeface="Open Sans Medium"/>
                <a:cs typeface="Open Sans Medium"/>
                <a:sym typeface="Open Sans Medium"/>
              </a:rPr>
              <a:t>stochastic gradient descent)</a:t>
            </a:r>
            <a:endParaRPr/>
          </a:p>
          <a:p>
            <a:pPr marL="0" lvl="0" indent="0" algn="l" rtl="0">
              <a:spcBef>
                <a:spcPts val="0"/>
              </a:spcBef>
              <a:spcAft>
                <a:spcPts val="0"/>
              </a:spcAft>
              <a:buNone/>
            </a:pPr>
            <a:endParaRPr/>
          </a:p>
          <a:p>
            <a:pPr marL="0" lvl="0" indent="0" algn="l" rtl="0">
              <a:spcBef>
                <a:spcPts val="0"/>
              </a:spcBef>
              <a:spcAft>
                <a:spcPts val="0"/>
              </a:spcAft>
              <a:buNone/>
            </a:pPr>
            <a:r>
              <a:rPr lang="en"/>
              <a:t>How do we know which parameters need to change?						 ⇒ Can compute the gradient of each parameter.</a:t>
            </a:r>
            <a:endParaRPr/>
          </a:p>
          <a:p>
            <a:pPr marL="0" lvl="0" indent="0" algn="l" rtl="0">
              <a:spcBef>
                <a:spcPts val="0"/>
              </a:spcBef>
              <a:spcAft>
                <a:spcPts val="0"/>
              </a:spcAft>
              <a:buNone/>
            </a:pPr>
            <a:endParaRPr/>
          </a:p>
          <a:p>
            <a:pPr marL="0" lvl="0" indent="0" algn="l" rtl="0">
              <a:spcBef>
                <a:spcPts val="0"/>
              </a:spcBef>
              <a:spcAft>
                <a:spcPts val="0"/>
              </a:spcAft>
              <a:buNone/>
            </a:pPr>
            <a:r>
              <a:rPr lang="en"/>
              <a:t>Always consider a batch of 10</a:t>
            </a:r>
            <a:r>
              <a:rPr lang="en" baseline="30000"/>
              <a:t>3</a:t>
            </a:r>
            <a:r>
              <a:rPr lang="en"/>
              <a:t>-10</a:t>
            </a:r>
            <a:r>
              <a:rPr lang="en" baseline="30000"/>
              <a:t>6 </a:t>
            </a:r>
            <a:r>
              <a:rPr lang="en"/>
              <a:t>of predictions and average gradients.		 ⇒ Parameters move to produce the best effect overall.</a:t>
            </a:r>
            <a:endParaRPr/>
          </a:p>
          <a:p>
            <a:pPr marL="0" lvl="0" indent="0" algn="l" rtl="0">
              <a:spcBef>
                <a:spcPts val="0"/>
              </a:spcBef>
              <a:spcAft>
                <a:spcPts val="0"/>
              </a:spcAft>
              <a:buNone/>
            </a:pPr>
            <a:endParaRPr/>
          </a:p>
          <a:p>
            <a:pPr marL="0" lvl="0" indent="0" algn="l" rtl="0">
              <a:spcBef>
                <a:spcPts val="0"/>
              </a:spcBef>
              <a:spcAft>
                <a:spcPts val="0"/>
              </a:spcAft>
              <a:buNone/>
            </a:pPr>
            <a:r>
              <a:rPr lang="en"/>
              <a:t>🔁 Repeat millions of times. </a:t>
            </a:r>
            <a:endParaRPr/>
          </a:p>
        </p:txBody>
      </p:sp>
      <p:sp>
        <p:nvSpPr>
          <p:cNvPr id="174" name="Google Shape;174;p19"/>
          <p:cNvSpPr/>
          <p:nvPr/>
        </p:nvSpPr>
        <p:spPr>
          <a:xfrm>
            <a:off x="275300" y="1990750"/>
            <a:ext cx="8296500" cy="283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a LLM: Optimization</a:t>
            </a:r>
            <a:endParaRPr/>
          </a:p>
        </p:txBody>
      </p:sp>
      <p:sp>
        <p:nvSpPr>
          <p:cNvPr id="180" name="Google Shape;1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81" name="Google Shape;181;p20"/>
          <p:cNvSpPr txBox="1">
            <a:spLocks noGrp="1"/>
          </p:cNvSpPr>
          <p:nvPr>
            <p:ph type="body" idx="1"/>
          </p:nvPr>
        </p:nvSpPr>
        <p:spPr>
          <a:xfrm>
            <a:off x="466350" y="1152475"/>
            <a:ext cx="8194500" cy="362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Now we can compute the LLM’s guess for p(</a:t>
            </a:r>
            <a:r>
              <a:rPr lang="en">
                <a:solidFill>
                  <a:schemeClr val="accent1"/>
                </a:solidFill>
              </a:rPr>
              <a:t>next token </a:t>
            </a:r>
            <a:r>
              <a:rPr lang="en"/>
              <a:t>|</a:t>
            </a:r>
            <a:r>
              <a:rPr lang="en">
                <a:solidFill>
                  <a:schemeClr val="accent1"/>
                </a:solidFill>
              </a:rPr>
              <a:t> previous tokens</a:t>
            </a:r>
            <a:r>
              <a:rPr lang="en"/>
              <a:t>) </a:t>
            </a:r>
            <a:br>
              <a:rPr lang="en"/>
            </a:br>
            <a:r>
              <a:rPr lang="en"/>
              <a:t>How can we improve the model?</a:t>
            </a:r>
            <a:endParaRPr/>
          </a:p>
          <a:p>
            <a:pPr marL="0" lvl="0" indent="0" algn="l" rtl="0">
              <a:spcBef>
                <a:spcPts val="0"/>
              </a:spcBef>
              <a:spcAft>
                <a:spcPts val="0"/>
              </a:spcAft>
              <a:buNone/>
            </a:pPr>
            <a:endParaRPr>
              <a:latin typeface="Open Sans Medium"/>
              <a:ea typeface="Open Sans Medium"/>
              <a:cs typeface="Open Sans Medium"/>
              <a:sym typeface="Open Sans Medium"/>
            </a:endParaRPr>
          </a:p>
          <a:p>
            <a:pPr marL="0" lvl="0" indent="0" algn="l" rtl="0">
              <a:spcBef>
                <a:spcPts val="0"/>
              </a:spcBef>
              <a:spcAft>
                <a:spcPts val="0"/>
              </a:spcAft>
              <a:buNone/>
            </a:pPr>
            <a:r>
              <a:rPr lang="en"/>
              <a:t>Check the probability of the correct token and move the model parameters a tiny bit to make the correct token more likely (</a:t>
            </a:r>
            <a:r>
              <a:rPr lang="en">
                <a:latin typeface="Open Sans Medium"/>
                <a:ea typeface="Open Sans Medium"/>
                <a:cs typeface="Open Sans Medium"/>
                <a:sym typeface="Open Sans Medium"/>
              </a:rPr>
              <a:t>stochastic gradient descent)</a:t>
            </a:r>
            <a:endParaRPr/>
          </a:p>
          <a:p>
            <a:pPr marL="0" lvl="0" indent="0" algn="l" rtl="0">
              <a:spcBef>
                <a:spcPts val="0"/>
              </a:spcBef>
              <a:spcAft>
                <a:spcPts val="0"/>
              </a:spcAft>
              <a:buNone/>
            </a:pPr>
            <a:endParaRPr/>
          </a:p>
          <a:p>
            <a:pPr marL="0" lvl="0" indent="0" algn="l" rtl="0">
              <a:spcBef>
                <a:spcPts val="0"/>
              </a:spcBef>
              <a:spcAft>
                <a:spcPts val="0"/>
              </a:spcAft>
              <a:buNone/>
            </a:pPr>
            <a:r>
              <a:rPr lang="en"/>
              <a:t>How do we know which parameters need to change?						 ⇒ Can compute the gradient of each parameter.</a:t>
            </a:r>
            <a:endParaRPr/>
          </a:p>
          <a:p>
            <a:pPr marL="0" lvl="0" indent="0" algn="l" rtl="0">
              <a:spcBef>
                <a:spcPts val="0"/>
              </a:spcBef>
              <a:spcAft>
                <a:spcPts val="0"/>
              </a:spcAft>
              <a:buNone/>
            </a:pPr>
            <a:endParaRPr/>
          </a:p>
          <a:p>
            <a:pPr marL="0" lvl="0" indent="0" algn="l" rtl="0">
              <a:spcBef>
                <a:spcPts val="0"/>
              </a:spcBef>
              <a:spcAft>
                <a:spcPts val="0"/>
              </a:spcAft>
              <a:buNone/>
            </a:pPr>
            <a:r>
              <a:rPr lang="en"/>
              <a:t>Always consider a batch of 10</a:t>
            </a:r>
            <a:r>
              <a:rPr lang="en" baseline="30000"/>
              <a:t>3</a:t>
            </a:r>
            <a:r>
              <a:rPr lang="en"/>
              <a:t>-10</a:t>
            </a:r>
            <a:r>
              <a:rPr lang="en" baseline="30000"/>
              <a:t>6 </a:t>
            </a:r>
            <a:r>
              <a:rPr lang="en"/>
              <a:t>of predictions and average gradients.		 ⇒ Parameters move to produce the best effect overall.</a:t>
            </a:r>
            <a:endParaRPr/>
          </a:p>
          <a:p>
            <a:pPr marL="0" lvl="0" indent="0" algn="l" rtl="0">
              <a:spcBef>
                <a:spcPts val="0"/>
              </a:spcBef>
              <a:spcAft>
                <a:spcPts val="0"/>
              </a:spcAft>
              <a:buNone/>
            </a:pPr>
            <a:endParaRPr/>
          </a:p>
          <a:p>
            <a:pPr marL="0" lvl="0" indent="0" algn="l" rtl="0">
              <a:spcBef>
                <a:spcPts val="0"/>
              </a:spcBef>
              <a:spcAft>
                <a:spcPts val="0"/>
              </a:spcAft>
              <a:buNone/>
            </a:pPr>
            <a:r>
              <a:rPr lang="en"/>
              <a:t>🔁 Repeat millions of times. </a:t>
            </a:r>
            <a:endParaRPr/>
          </a:p>
        </p:txBody>
      </p:sp>
      <p:sp>
        <p:nvSpPr>
          <p:cNvPr id="182" name="Google Shape;182;p20"/>
          <p:cNvSpPr/>
          <p:nvPr/>
        </p:nvSpPr>
        <p:spPr>
          <a:xfrm>
            <a:off x="275300" y="2752925"/>
            <a:ext cx="8296500" cy="207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a LLM: Optimization</a:t>
            </a:r>
            <a:endParaRPr/>
          </a:p>
        </p:txBody>
      </p:sp>
      <p:sp>
        <p:nvSpPr>
          <p:cNvPr id="188" name="Google Shape;18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89" name="Google Shape;189;p21"/>
          <p:cNvSpPr txBox="1">
            <a:spLocks noGrp="1"/>
          </p:cNvSpPr>
          <p:nvPr>
            <p:ph type="body" idx="1"/>
          </p:nvPr>
        </p:nvSpPr>
        <p:spPr>
          <a:xfrm>
            <a:off x="466350" y="1152475"/>
            <a:ext cx="8194500" cy="3627600"/>
          </a:xfrm>
          <a:prstGeom prst="rect">
            <a:avLst/>
          </a:prstGeom>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a:t>Now we can compute the LLM’s guess for p(</a:t>
            </a:r>
            <a:r>
              <a:rPr lang="en">
                <a:solidFill>
                  <a:schemeClr val="accent1"/>
                </a:solidFill>
              </a:rPr>
              <a:t>next token </a:t>
            </a:r>
            <a:r>
              <a:rPr lang="en"/>
              <a:t>|</a:t>
            </a:r>
            <a:r>
              <a:rPr lang="en">
                <a:solidFill>
                  <a:schemeClr val="accent1"/>
                </a:solidFill>
              </a:rPr>
              <a:t> previous tokens</a:t>
            </a:r>
            <a:r>
              <a:rPr lang="en"/>
              <a:t>) </a:t>
            </a:r>
            <a:br>
              <a:rPr lang="en"/>
            </a:br>
            <a:r>
              <a:rPr lang="en"/>
              <a:t>How can we improve the model?</a:t>
            </a:r>
            <a:endParaRPr/>
          </a:p>
          <a:p>
            <a:pPr marL="0" lvl="0" indent="0" algn="l" rtl="0">
              <a:spcBef>
                <a:spcPts val="0"/>
              </a:spcBef>
              <a:spcAft>
                <a:spcPts val="0"/>
              </a:spcAft>
              <a:buNone/>
            </a:pPr>
            <a:endParaRPr>
              <a:latin typeface="Open Sans Medium"/>
              <a:ea typeface="Open Sans Medium"/>
              <a:cs typeface="Open Sans Medium"/>
              <a:sym typeface="Open Sans Medium"/>
            </a:endParaRPr>
          </a:p>
          <a:p>
            <a:pPr marL="0" lvl="0" indent="0" algn="l" rtl="0">
              <a:spcBef>
                <a:spcPts val="0"/>
              </a:spcBef>
              <a:spcAft>
                <a:spcPts val="0"/>
              </a:spcAft>
              <a:buNone/>
            </a:pPr>
            <a:r>
              <a:rPr lang="en">
                <a:solidFill>
                  <a:srgbClr val="B7B7B7"/>
                </a:solidFill>
              </a:rPr>
              <a:t>Check the probability of the correct token and move the model parameters a tiny bit to make the correct token more likely (</a:t>
            </a:r>
            <a:r>
              <a:rPr lang="en">
                <a:solidFill>
                  <a:srgbClr val="B7B7B7"/>
                </a:solidFill>
                <a:latin typeface="Open Sans Medium"/>
                <a:ea typeface="Open Sans Medium"/>
                <a:cs typeface="Open Sans Medium"/>
                <a:sym typeface="Open Sans Medium"/>
              </a:rPr>
              <a:t>stochastic gradient descent)</a:t>
            </a:r>
            <a:endParaRPr>
              <a:solidFill>
                <a:srgbClr val="B7B7B7"/>
              </a:solidFill>
            </a:endParaRPr>
          </a:p>
          <a:p>
            <a:pPr marL="0" lvl="0" indent="0" algn="l" rtl="0">
              <a:spcBef>
                <a:spcPts val="0"/>
              </a:spcBef>
              <a:spcAft>
                <a:spcPts val="0"/>
              </a:spcAft>
              <a:buNone/>
            </a:pPr>
            <a:endParaRPr/>
          </a:p>
          <a:p>
            <a:pPr marL="0" lvl="0" indent="0" algn="l" rtl="0">
              <a:spcBef>
                <a:spcPts val="0"/>
              </a:spcBef>
              <a:spcAft>
                <a:spcPts val="0"/>
              </a:spcAft>
              <a:buNone/>
            </a:pPr>
            <a:r>
              <a:rPr lang="en"/>
              <a:t>How do we know which parameters need to change?						 ⇒ Compute the gradient of each parameter.</a:t>
            </a:r>
            <a:endParaRPr/>
          </a:p>
          <a:p>
            <a:pPr marL="0" lvl="0" indent="0" algn="l" rtl="0">
              <a:spcBef>
                <a:spcPts val="0"/>
              </a:spcBef>
              <a:spcAft>
                <a:spcPts val="0"/>
              </a:spcAft>
              <a:buNone/>
            </a:pPr>
            <a:endParaRPr/>
          </a:p>
          <a:p>
            <a:pPr marL="0" lvl="0" indent="0" algn="l" rtl="0">
              <a:spcBef>
                <a:spcPts val="0"/>
              </a:spcBef>
              <a:spcAft>
                <a:spcPts val="0"/>
              </a:spcAft>
              <a:buNone/>
            </a:pPr>
            <a:r>
              <a:rPr lang="en"/>
              <a:t>Always consider a batch of 10</a:t>
            </a:r>
            <a:r>
              <a:rPr lang="en" baseline="30000"/>
              <a:t>3</a:t>
            </a:r>
            <a:r>
              <a:rPr lang="en"/>
              <a:t>-10</a:t>
            </a:r>
            <a:r>
              <a:rPr lang="en" baseline="30000"/>
              <a:t>6 </a:t>
            </a:r>
            <a:r>
              <a:rPr lang="en"/>
              <a:t>of predictions and average gradients.		 ⇒ Parameters move to produce the best effect overall.</a:t>
            </a:r>
            <a:endParaRPr/>
          </a:p>
          <a:p>
            <a:pPr marL="0" lvl="0" indent="0" algn="l" rtl="0">
              <a:spcBef>
                <a:spcPts val="0"/>
              </a:spcBef>
              <a:spcAft>
                <a:spcPts val="0"/>
              </a:spcAft>
              <a:buNone/>
            </a:pPr>
            <a:endParaRPr/>
          </a:p>
          <a:p>
            <a:pPr marL="0" lvl="0" indent="0" algn="l" rtl="0">
              <a:spcBef>
                <a:spcPts val="0"/>
              </a:spcBef>
              <a:spcAft>
                <a:spcPts val="0"/>
              </a:spcAft>
              <a:buNone/>
            </a:pPr>
            <a:r>
              <a:rPr lang="en"/>
              <a:t>🔁 Repeat millions of times. </a:t>
            </a:r>
            <a:endParaRPr/>
          </a:p>
        </p:txBody>
      </p:sp>
      <p:sp>
        <p:nvSpPr>
          <p:cNvPr id="190" name="Google Shape;190;p21"/>
          <p:cNvSpPr/>
          <p:nvPr/>
        </p:nvSpPr>
        <p:spPr>
          <a:xfrm>
            <a:off x="275300" y="3514025"/>
            <a:ext cx="8296500" cy="1311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a LLM: Optimization</a:t>
            </a:r>
            <a:endParaRPr/>
          </a:p>
        </p:txBody>
      </p:sp>
      <p:sp>
        <p:nvSpPr>
          <p:cNvPr id="196" name="Google Shape;19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97" name="Google Shape;197;p22"/>
          <p:cNvSpPr txBox="1">
            <a:spLocks noGrp="1"/>
          </p:cNvSpPr>
          <p:nvPr>
            <p:ph type="body" idx="1"/>
          </p:nvPr>
        </p:nvSpPr>
        <p:spPr>
          <a:xfrm>
            <a:off x="466350" y="1152475"/>
            <a:ext cx="8194500" cy="362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Now we can compute the LLM’s guess for p(</a:t>
            </a:r>
            <a:r>
              <a:rPr lang="en">
                <a:solidFill>
                  <a:schemeClr val="accent1"/>
                </a:solidFill>
              </a:rPr>
              <a:t>next token </a:t>
            </a:r>
            <a:r>
              <a:rPr lang="en"/>
              <a:t>|</a:t>
            </a:r>
            <a:r>
              <a:rPr lang="en">
                <a:solidFill>
                  <a:schemeClr val="accent1"/>
                </a:solidFill>
              </a:rPr>
              <a:t> previous tokens</a:t>
            </a:r>
            <a:r>
              <a:rPr lang="en"/>
              <a:t>)</a:t>
            </a:r>
            <a:br>
              <a:rPr lang="en"/>
            </a:br>
            <a:r>
              <a:rPr lang="en"/>
              <a:t>How can we improve the model?</a:t>
            </a:r>
            <a:endParaRPr/>
          </a:p>
          <a:p>
            <a:pPr marL="0" lvl="0" indent="0" algn="l" rtl="0">
              <a:spcBef>
                <a:spcPts val="0"/>
              </a:spcBef>
              <a:spcAft>
                <a:spcPts val="0"/>
              </a:spcAft>
              <a:buNone/>
            </a:pPr>
            <a:endParaRPr>
              <a:latin typeface="Open Sans Medium"/>
              <a:ea typeface="Open Sans Medium"/>
              <a:cs typeface="Open Sans Medium"/>
              <a:sym typeface="Open Sans Medium"/>
            </a:endParaRPr>
          </a:p>
          <a:p>
            <a:pPr marL="0" lvl="0" indent="0" algn="l" rtl="0">
              <a:spcBef>
                <a:spcPts val="0"/>
              </a:spcBef>
              <a:spcAft>
                <a:spcPts val="0"/>
              </a:spcAft>
              <a:buNone/>
            </a:pPr>
            <a:r>
              <a:rPr lang="en">
                <a:solidFill>
                  <a:srgbClr val="B7B7B7"/>
                </a:solidFill>
              </a:rPr>
              <a:t>Check the probability of the correct token and move the model parameters a tiny bit to make the correct token more likely (</a:t>
            </a:r>
            <a:r>
              <a:rPr lang="en">
                <a:solidFill>
                  <a:srgbClr val="B7B7B7"/>
                </a:solidFill>
                <a:latin typeface="Open Sans Medium"/>
                <a:ea typeface="Open Sans Medium"/>
                <a:cs typeface="Open Sans Medium"/>
                <a:sym typeface="Open Sans Medium"/>
              </a:rPr>
              <a:t>stochastic gradient descent)</a:t>
            </a:r>
            <a:endParaRPr>
              <a:solidFill>
                <a:srgbClr val="B7B7B7"/>
              </a:solidFill>
            </a:endParaRPr>
          </a:p>
          <a:p>
            <a:pPr marL="0" lvl="0" indent="0" algn="l" rtl="0">
              <a:spcBef>
                <a:spcPts val="0"/>
              </a:spcBef>
              <a:spcAft>
                <a:spcPts val="0"/>
              </a:spcAft>
              <a:buNone/>
            </a:pPr>
            <a:endParaRPr>
              <a:solidFill>
                <a:srgbClr val="B7B7B7"/>
              </a:solidFill>
            </a:endParaRPr>
          </a:p>
          <a:p>
            <a:pPr marL="0" lvl="0" indent="0" algn="l" rtl="0">
              <a:spcBef>
                <a:spcPts val="0"/>
              </a:spcBef>
              <a:spcAft>
                <a:spcPts val="0"/>
              </a:spcAft>
              <a:buNone/>
            </a:pPr>
            <a:r>
              <a:rPr lang="en">
                <a:solidFill>
                  <a:srgbClr val="B7B7B7"/>
                </a:solidFill>
              </a:rPr>
              <a:t>How do we know which parameters need to change?						 ⇒ Can compute the gradient of each parameter.</a:t>
            </a:r>
            <a:endParaRPr>
              <a:solidFill>
                <a:srgbClr val="B7B7B7"/>
              </a:solidFill>
            </a:endParaRPr>
          </a:p>
          <a:p>
            <a:pPr marL="0" lvl="0" indent="0" algn="l" rtl="0">
              <a:spcBef>
                <a:spcPts val="0"/>
              </a:spcBef>
              <a:spcAft>
                <a:spcPts val="0"/>
              </a:spcAft>
              <a:buNone/>
            </a:pPr>
            <a:endParaRPr/>
          </a:p>
          <a:p>
            <a:pPr marL="0" lvl="0" indent="0" algn="l" rtl="0">
              <a:spcBef>
                <a:spcPts val="0"/>
              </a:spcBef>
              <a:spcAft>
                <a:spcPts val="0"/>
              </a:spcAft>
              <a:buNone/>
            </a:pPr>
            <a:r>
              <a:rPr lang="en"/>
              <a:t>Always consider a batch of 10</a:t>
            </a:r>
            <a:r>
              <a:rPr lang="en" baseline="30000"/>
              <a:t>3</a:t>
            </a:r>
            <a:r>
              <a:rPr lang="en"/>
              <a:t>-10</a:t>
            </a:r>
            <a:r>
              <a:rPr lang="en" baseline="30000"/>
              <a:t>6 </a:t>
            </a:r>
            <a:r>
              <a:rPr lang="en"/>
              <a:t>of predictions and average gradients.		 ⇒ Parameters move to produce the best effect overall.</a:t>
            </a:r>
            <a:endParaRPr/>
          </a:p>
          <a:p>
            <a:pPr marL="0" lvl="0" indent="0" algn="l" rtl="0">
              <a:spcBef>
                <a:spcPts val="0"/>
              </a:spcBef>
              <a:spcAft>
                <a:spcPts val="0"/>
              </a:spcAft>
              <a:buNone/>
            </a:pPr>
            <a:endParaRPr/>
          </a:p>
          <a:p>
            <a:pPr marL="0" lvl="0" indent="0" algn="l" rtl="0">
              <a:spcBef>
                <a:spcPts val="0"/>
              </a:spcBef>
              <a:spcAft>
                <a:spcPts val="0"/>
              </a:spcAft>
              <a:buNone/>
            </a:pPr>
            <a:r>
              <a:rPr lang="en"/>
              <a:t>🔁 Repeat millions of times. </a:t>
            </a:r>
            <a:endParaRPr/>
          </a:p>
        </p:txBody>
      </p:sp>
      <p:sp>
        <p:nvSpPr>
          <p:cNvPr id="198" name="Google Shape;198;p22"/>
          <p:cNvSpPr/>
          <p:nvPr/>
        </p:nvSpPr>
        <p:spPr>
          <a:xfrm>
            <a:off x="275300" y="4102375"/>
            <a:ext cx="8296500" cy="723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a LLM: Optimization</a:t>
            </a:r>
            <a:endParaRPr/>
          </a:p>
        </p:txBody>
      </p:sp>
      <p:sp>
        <p:nvSpPr>
          <p:cNvPr id="204" name="Google Shape;20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205" name="Google Shape;205;p23"/>
          <p:cNvSpPr txBox="1">
            <a:spLocks noGrp="1"/>
          </p:cNvSpPr>
          <p:nvPr>
            <p:ph type="body" idx="1"/>
          </p:nvPr>
        </p:nvSpPr>
        <p:spPr>
          <a:xfrm>
            <a:off x="466350" y="1152475"/>
            <a:ext cx="8194500" cy="362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Now we can compute the LLM’s guess for p(</a:t>
            </a:r>
            <a:r>
              <a:rPr lang="en">
                <a:solidFill>
                  <a:schemeClr val="accent1"/>
                </a:solidFill>
              </a:rPr>
              <a:t>next token </a:t>
            </a:r>
            <a:r>
              <a:rPr lang="en"/>
              <a:t>|</a:t>
            </a:r>
            <a:r>
              <a:rPr lang="en">
                <a:solidFill>
                  <a:schemeClr val="accent1"/>
                </a:solidFill>
              </a:rPr>
              <a:t> previous tokens</a:t>
            </a:r>
            <a:r>
              <a:rPr lang="en"/>
              <a:t>)</a:t>
            </a:r>
            <a:endParaRPr/>
          </a:p>
          <a:p>
            <a:pPr marL="0" lvl="0" indent="0" algn="l" rtl="0">
              <a:spcBef>
                <a:spcPts val="0"/>
              </a:spcBef>
              <a:spcAft>
                <a:spcPts val="0"/>
              </a:spcAft>
              <a:buNone/>
            </a:pPr>
            <a:r>
              <a:rPr lang="en"/>
              <a:t>How can we improve the model?</a:t>
            </a:r>
            <a:endParaRPr/>
          </a:p>
          <a:p>
            <a:pPr marL="0" lvl="0" indent="0" algn="l" rtl="0">
              <a:spcBef>
                <a:spcPts val="0"/>
              </a:spcBef>
              <a:spcAft>
                <a:spcPts val="0"/>
              </a:spcAft>
              <a:buNone/>
            </a:pPr>
            <a:endParaRPr>
              <a:latin typeface="Open Sans Medium"/>
              <a:ea typeface="Open Sans Medium"/>
              <a:cs typeface="Open Sans Medium"/>
              <a:sym typeface="Open Sans Medium"/>
            </a:endParaRPr>
          </a:p>
          <a:p>
            <a:pPr marL="0" lvl="0" indent="0" algn="l" rtl="0">
              <a:spcBef>
                <a:spcPts val="0"/>
              </a:spcBef>
              <a:spcAft>
                <a:spcPts val="0"/>
              </a:spcAft>
              <a:buNone/>
            </a:pPr>
            <a:r>
              <a:rPr lang="en">
                <a:solidFill>
                  <a:srgbClr val="B7B7B7"/>
                </a:solidFill>
              </a:rPr>
              <a:t>Check the probability of the correct token and move the model parameters a tiny bit to make the correct token more likely (</a:t>
            </a:r>
            <a:r>
              <a:rPr lang="en">
                <a:solidFill>
                  <a:srgbClr val="B7B7B7"/>
                </a:solidFill>
                <a:latin typeface="Open Sans Medium"/>
                <a:ea typeface="Open Sans Medium"/>
                <a:cs typeface="Open Sans Medium"/>
                <a:sym typeface="Open Sans Medium"/>
              </a:rPr>
              <a:t>stochastic gradient descent)</a:t>
            </a:r>
            <a:endParaRPr>
              <a:solidFill>
                <a:srgbClr val="B7B7B7"/>
              </a:solidFill>
            </a:endParaRPr>
          </a:p>
          <a:p>
            <a:pPr marL="0" lvl="0" indent="0" algn="l" rtl="0">
              <a:spcBef>
                <a:spcPts val="0"/>
              </a:spcBef>
              <a:spcAft>
                <a:spcPts val="0"/>
              </a:spcAft>
              <a:buNone/>
            </a:pPr>
            <a:endParaRPr>
              <a:solidFill>
                <a:srgbClr val="B7B7B7"/>
              </a:solidFill>
            </a:endParaRPr>
          </a:p>
          <a:p>
            <a:pPr marL="0" lvl="0" indent="0" algn="l" rtl="0">
              <a:spcBef>
                <a:spcPts val="0"/>
              </a:spcBef>
              <a:spcAft>
                <a:spcPts val="0"/>
              </a:spcAft>
              <a:buNone/>
            </a:pPr>
            <a:r>
              <a:rPr lang="en">
                <a:solidFill>
                  <a:srgbClr val="B7B7B7"/>
                </a:solidFill>
              </a:rPr>
              <a:t>How do we know which parameters need to change?						 ⇒ Can compute the gradient of each parameter.</a:t>
            </a:r>
            <a:endParaRPr>
              <a:solidFill>
                <a:srgbClr val="B7B7B7"/>
              </a:solidFill>
            </a:endParaRPr>
          </a:p>
          <a:p>
            <a:pPr marL="0" lvl="0" indent="0" algn="l" rtl="0">
              <a:spcBef>
                <a:spcPts val="0"/>
              </a:spcBef>
              <a:spcAft>
                <a:spcPts val="0"/>
              </a:spcAft>
              <a:buNone/>
            </a:pPr>
            <a:endParaRPr/>
          </a:p>
          <a:p>
            <a:pPr marL="0" lvl="0" indent="0" algn="l" rtl="0">
              <a:spcBef>
                <a:spcPts val="0"/>
              </a:spcBef>
              <a:spcAft>
                <a:spcPts val="0"/>
              </a:spcAft>
              <a:buNone/>
            </a:pPr>
            <a:r>
              <a:rPr lang="en">
                <a:solidFill>
                  <a:srgbClr val="B7B7B7"/>
                </a:solidFill>
              </a:rPr>
              <a:t>Always consider a batch of 10</a:t>
            </a:r>
            <a:r>
              <a:rPr lang="en" baseline="30000">
                <a:solidFill>
                  <a:srgbClr val="B7B7B7"/>
                </a:solidFill>
              </a:rPr>
              <a:t>3 </a:t>
            </a:r>
            <a:r>
              <a:rPr lang="en">
                <a:solidFill>
                  <a:srgbClr val="B7B7B7"/>
                </a:solidFill>
              </a:rPr>
              <a:t>- 10</a:t>
            </a:r>
            <a:r>
              <a:rPr lang="en" baseline="30000">
                <a:solidFill>
                  <a:srgbClr val="B7B7B7"/>
                </a:solidFill>
              </a:rPr>
              <a:t>6 </a:t>
            </a:r>
            <a:r>
              <a:rPr lang="en">
                <a:solidFill>
                  <a:srgbClr val="B7B7B7"/>
                </a:solidFill>
              </a:rPr>
              <a:t>of predictions and average gradients.		 ⇒ Parameters move to produce the best effect overall.</a:t>
            </a:r>
            <a:endParaRPr>
              <a:solidFill>
                <a:srgbClr val="B7B7B7"/>
              </a:solidFill>
            </a:endParaRPr>
          </a:p>
          <a:p>
            <a:pPr marL="0" lvl="0" indent="0" algn="l" rtl="0">
              <a:spcBef>
                <a:spcPts val="0"/>
              </a:spcBef>
              <a:spcAft>
                <a:spcPts val="0"/>
              </a:spcAft>
              <a:buNone/>
            </a:pPr>
            <a:endParaRPr/>
          </a:p>
          <a:p>
            <a:pPr marL="0" lvl="0" indent="0" algn="l" rtl="0">
              <a:spcBef>
                <a:spcPts val="0"/>
              </a:spcBef>
              <a:spcAft>
                <a:spcPts val="0"/>
              </a:spcAft>
              <a:buNone/>
            </a:pPr>
            <a:r>
              <a:rPr lang="en"/>
              <a:t>🔁 Repeat millions of times.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a LLM: Data</a:t>
            </a:r>
            <a:endParaRPr/>
          </a:p>
        </p:txBody>
      </p:sp>
      <p:sp>
        <p:nvSpPr>
          <p:cNvPr id="211" name="Google Shape;21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212" name="Google Shape;212;p24"/>
          <p:cNvPicPr preferRelativeResize="0"/>
          <p:nvPr/>
        </p:nvPicPr>
        <p:blipFill>
          <a:blip r:embed="rId3">
            <a:alphaModFix/>
          </a:blip>
          <a:stretch>
            <a:fillRect/>
          </a:stretch>
        </p:blipFill>
        <p:spPr>
          <a:xfrm>
            <a:off x="1406625" y="1075876"/>
            <a:ext cx="6320726" cy="3797626"/>
          </a:xfrm>
          <a:prstGeom prst="rect">
            <a:avLst/>
          </a:prstGeom>
          <a:noFill/>
          <a:ln>
            <a:noFill/>
          </a:ln>
        </p:spPr>
      </p:pic>
      <p:sp>
        <p:nvSpPr>
          <p:cNvPr id="213" name="Google Shape;213;p24"/>
          <p:cNvSpPr txBox="1"/>
          <p:nvPr/>
        </p:nvSpPr>
        <p:spPr>
          <a:xfrm>
            <a:off x="6376126" y="1004547"/>
            <a:ext cx="2697000" cy="4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0000"/>
                </a:solidFill>
                <a:latin typeface="Open Sans SemiBold"/>
                <a:ea typeface="Open Sans SemiBold"/>
                <a:cs typeface="Open Sans SemiBold"/>
                <a:sym typeface="Open Sans SemiBold"/>
              </a:rPr>
              <a:t>800GB of open-source data</a:t>
            </a:r>
            <a:endParaRPr>
              <a:solidFill>
                <a:srgbClr val="CC0000"/>
              </a:solidFill>
              <a:latin typeface="Open Sans SemiBold"/>
              <a:ea typeface="Open Sans SemiBold"/>
              <a:cs typeface="Open Sans SemiBold"/>
              <a:sym typeface="Open Sans SemiBold"/>
            </a:endParaRPr>
          </a:p>
        </p:txBody>
      </p:sp>
      <p:sp>
        <p:nvSpPr>
          <p:cNvPr id="214" name="Google Shape;214;p24"/>
          <p:cNvSpPr/>
          <p:nvPr/>
        </p:nvSpPr>
        <p:spPr>
          <a:xfrm>
            <a:off x="4387925" y="1111225"/>
            <a:ext cx="609900" cy="2235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txBox="1"/>
          <p:nvPr/>
        </p:nvSpPr>
        <p:spPr>
          <a:xfrm>
            <a:off x="1444600" y="4865275"/>
            <a:ext cx="62547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Light"/>
                <a:ea typeface="Open Sans Light"/>
                <a:cs typeface="Open Sans Light"/>
                <a:sym typeface="Open Sans Light"/>
              </a:rPr>
              <a:t>[from Gao et al., The Pile: An 800GB Dataset of Diverse Text for Language Modeling]</a:t>
            </a:r>
            <a:endParaRPr sz="1100">
              <a:latin typeface="Open Sans Light"/>
              <a:ea typeface="Open Sans Light"/>
              <a:cs typeface="Open Sans Light"/>
              <a:sym typeface="Open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Text Generation</a:t>
            </a:r>
            <a:endParaRPr/>
          </a:p>
        </p:txBody>
      </p:sp>
      <p:sp>
        <p:nvSpPr>
          <p:cNvPr id="221" name="Google Shape;22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222" name="Google Shape;222;p25"/>
          <p:cNvSpPr txBox="1"/>
          <p:nvPr/>
        </p:nvSpPr>
        <p:spPr>
          <a:xfrm>
            <a:off x="1190925" y="4865275"/>
            <a:ext cx="67623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Light"/>
                <a:ea typeface="Open Sans Light"/>
                <a:cs typeface="Open Sans Light"/>
                <a:sym typeface="Open Sans Light"/>
              </a:rPr>
              <a:t>[from Alammar, The Illustrated GPT-2, https://jalammar.github.io/illustrated-gpt2/]</a:t>
            </a:r>
            <a:endParaRPr sz="1100">
              <a:latin typeface="Open Sans Light"/>
              <a:ea typeface="Open Sans Light"/>
              <a:cs typeface="Open Sans Light"/>
              <a:sym typeface="Open Sans Light"/>
            </a:endParaRPr>
          </a:p>
        </p:txBody>
      </p:sp>
      <p:pic>
        <p:nvPicPr>
          <p:cNvPr id="223" name="Google Shape;223;p25"/>
          <p:cNvPicPr preferRelativeResize="0"/>
          <p:nvPr/>
        </p:nvPicPr>
        <p:blipFill>
          <a:blip r:embed="rId3">
            <a:alphaModFix/>
          </a:blip>
          <a:stretch>
            <a:fillRect/>
          </a:stretch>
        </p:blipFill>
        <p:spPr>
          <a:xfrm>
            <a:off x="1155875" y="2359401"/>
            <a:ext cx="6832251" cy="2390325"/>
          </a:xfrm>
          <a:prstGeom prst="rect">
            <a:avLst/>
          </a:prstGeom>
          <a:noFill/>
          <a:ln>
            <a:noFill/>
          </a:ln>
        </p:spPr>
      </p:pic>
      <p:sp>
        <p:nvSpPr>
          <p:cNvPr id="224" name="Google Shape;224;p25"/>
          <p:cNvSpPr txBox="1">
            <a:spLocks noGrp="1"/>
          </p:cNvSpPr>
          <p:nvPr>
            <p:ph type="body" idx="1"/>
          </p:nvPr>
        </p:nvSpPr>
        <p:spPr>
          <a:xfrm>
            <a:off x="694950" y="974700"/>
            <a:ext cx="6762300" cy="1695000"/>
          </a:xfrm>
          <a:prstGeom prst="rect">
            <a:avLst/>
          </a:prstGeom>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SzPts val="1700"/>
              <a:buAutoNum type="arabicPeriod"/>
            </a:pPr>
            <a:r>
              <a:rPr lang="en"/>
              <a:t>Sample a  token from ~ p(</a:t>
            </a:r>
            <a:r>
              <a:rPr lang="en">
                <a:solidFill>
                  <a:schemeClr val="accent1"/>
                </a:solidFill>
              </a:rPr>
              <a:t>next token </a:t>
            </a:r>
            <a:r>
              <a:rPr lang="en"/>
              <a:t>|</a:t>
            </a:r>
            <a:r>
              <a:rPr lang="en">
                <a:solidFill>
                  <a:schemeClr val="accent1"/>
                </a:solidFill>
              </a:rPr>
              <a:t> previous tokens</a:t>
            </a:r>
            <a:r>
              <a:rPr lang="en"/>
              <a:t>)</a:t>
            </a:r>
            <a:endParaRPr/>
          </a:p>
          <a:p>
            <a:pPr marL="457200" lvl="0" indent="-336550" algn="l" rtl="0">
              <a:lnSpc>
                <a:spcPct val="115000"/>
              </a:lnSpc>
              <a:spcBef>
                <a:spcPts val="0"/>
              </a:spcBef>
              <a:spcAft>
                <a:spcPts val="0"/>
              </a:spcAft>
              <a:buSzPts val="1700"/>
              <a:buAutoNum type="arabicPeriod"/>
            </a:pPr>
            <a:r>
              <a:rPr lang="en"/>
              <a:t>Append the token to the input</a:t>
            </a:r>
            <a:endParaRPr/>
          </a:p>
          <a:p>
            <a:pPr marL="457200" lvl="0" indent="-336550" algn="l" rtl="0">
              <a:lnSpc>
                <a:spcPct val="115000"/>
              </a:lnSpc>
              <a:spcBef>
                <a:spcPts val="0"/>
              </a:spcBef>
              <a:spcAft>
                <a:spcPts val="0"/>
              </a:spcAft>
              <a:buSzPts val="1700"/>
              <a:buAutoNum type="arabicPeriod"/>
            </a:pPr>
            <a:r>
              <a:rPr lang="en"/>
              <a:t>Run the new input through the transformer</a:t>
            </a:r>
            <a:endParaRPr/>
          </a:p>
          <a:p>
            <a:pPr marL="0" lvl="0" indent="0" algn="l" rtl="0">
              <a:lnSpc>
                <a:spcPct val="115000"/>
              </a:lnSpc>
              <a:spcBef>
                <a:spcPts val="0"/>
              </a:spcBef>
              <a:spcAft>
                <a:spcPts val="0"/>
              </a:spcAft>
              <a:buNone/>
            </a:pPr>
            <a:r>
              <a:rPr lang="en"/>
              <a:t>… and so 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I: How to build a </a:t>
            </a:r>
            <a:br>
              <a:rPr lang="en"/>
            </a:br>
            <a:r>
              <a:rPr lang="en"/>
              <a:t>Large Language Model (LLM) </a:t>
            </a:r>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230" name="Google Shape;23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Scaling Up</a:t>
            </a:r>
            <a:endParaRPr/>
          </a:p>
        </p:txBody>
      </p:sp>
      <p:pic>
        <p:nvPicPr>
          <p:cNvPr id="231" name="Google Shape;231;p26"/>
          <p:cNvPicPr preferRelativeResize="0"/>
          <p:nvPr/>
        </p:nvPicPr>
        <p:blipFill>
          <a:blip r:embed="rId3">
            <a:alphaModFix/>
          </a:blip>
          <a:stretch>
            <a:fillRect/>
          </a:stretch>
        </p:blipFill>
        <p:spPr>
          <a:xfrm>
            <a:off x="1370138" y="1017725"/>
            <a:ext cx="6403727" cy="3820974"/>
          </a:xfrm>
          <a:prstGeom prst="rect">
            <a:avLst/>
          </a:prstGeom>
          <a:noFill/>
          <a:ln>
            <a:noFill/>
          </a:ln>
        </p:spPr>
      </p:pic>
      <p:sp>
        <p:nvSpPr>
          <p:cNvPr id="232" name="Google Shape;232;p26"/>
          <p:cNvSpPr txBox="1"/>
          <p:nvPr/>
        </p:nvSpPr>
        <p:spPr>
          <a:xfrm>
            <a:off x="1190925" y="4865275"/>
            <a:ext cx="67623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Light"/>
                <a:ea typeface="Open Sans Light"/>
                <a:cs typeface="Open Sans Light"/>
                <a:sym typeface="Open Sans Light"/>
              </a:rPr>
              <a:t>[adapted from https://huggingface.co/course/chapter1/4]</a:t>
            </a:r>
            <a:endParaRPr sz="1100">
              <a:latin typeface="Open Sans Light"/>
              <a:ea typeface="Open Sans Light"/>
              <a:cs typeface="Open Sans Light"/>
              <a:sym typeface="Open Sans Light"/>
            </a:endParaRPr>
          </a:p>
        </p:txBody>
      </p:sp>
      <p:sp>
        <p:nvSpPr>
          <p:cNvPr id="233" name="Google Shape;233;p26"/>
          <p:cNvSpPr/>
          <p:nvPr/>
        </p:nvSpPr>
        <p:spPr>
          <a:xfrm>
            <a:off x="5192750" y="4267050"/>
            <a:ext cx="1543800" cy="49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2322325" y="4275125"/>
            <a:ext cx="1543800" cy="49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6037325" y="3750572"/>
            <a:ext cx="429300" cy="49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5732525" y="3804200"/>
            <a:ext cx="429300" cy="44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6097376" y="3622399"/>
            <a:ext cx="353100" cy="49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5944976" y="3698599"/>
            <a:ext cx="353100" cy="49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5884925" y="3718277"/>
            <a:ext cx="353100" cy="496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6105450" y="3617850"/>
            <a:ext cx="297600" cy="32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5837901" y="3585101"/>
            <a:ext cx="347225" cy="185725"/>
          </a:xfrm>
          <a:custGeom>
            <a:avLst/>
            <a:gdLst/>
            <a:ahLst/>
            <a:cxnLst/>
            <a:rect l="l" t="t" r="r" b="b"/>
            <a:pathLst>
              <a:path w="13889" h="7429" extrusionOk="0">
                <a:moveTo>
                  <a:pt x="0" y="7429"/>
                </a:moveTo>
                <a:cubicBezTo>
                  <a:pt x="5198" y="6686"/>
                  <a:pt x="9520" y="2912"/>
                  <a:pt x="13889" y="0"/>
                </a:cubicBezTo>
              </a:path>
            </a:pathLst>
          </a:custGeom>
          <a:noFill/>
          <a:ln w="28575" cap="flat" cmpd="sng">
            <a:solidFill>
              <a:schemeClr val="lt1"/>
            </a:solidFill>
            <a:prstDash val="solid"/>
            <a:round/>
            <a:headEnd type="none" w="med" len="med"/>
            <a:tailEnd type="none" w="med" len="med"/>
          </a:ln>
        </p:spPr>
      </p:sp>
      <p:sp>
        <p:nvSpPr>
          <p:cNvPr id="242" name="Google Shape;242;p26"/>
          <p:cNvSpPr/>
          <p:nvPr/>
        </p:nvSpPr>
        <p:spPr>
          <a:xfrm>
            <a:off x="5837901" y="3629003"/>
            <a:ext cx="347225" cy="185725"/>
          </a:xfrm>
          <a:custGeom>
            <a:avLst/>
            <a:gdLst/>
            <a:ahLst/>
            <a:cxnLst/>
            <a:rect l="l" t="t" r="r" b="b"/>
            <a:pathLst>
              <a:path w="13889" h="7429" extrusionOk="0">
                <a:moveTo>
                  <a:pt x="0" y="7429"/>
                </a:moveTo>
                <a:cubicBezTo>
                  <a:pt x="5198" y="6686"/>
                  <a:pt x="9520" y="2912"/>
                  <a:pt x="13889" y="0"/>
                </a:cubicBezTo>
              </a:path>
            </a:pathLst>
          </a:custGeom>
          <a:noFill/>
          <a:ln w="114300" cap="flat" cmpd="sng">
            <a:solidFill>
              <a:schemeClr val="lt1"/>
            </a:solidFill>
            <a:prstDash val="solid"/>
            <a:round/>
            <a:headEnd type="none" w="med" len="med"/>
            <a:tailEnd type="none" w="med" len="med"/>
          </a:ln>
        </p:spPr>
      </p:sp>
      <p:sp>
        <p:nvSpPr>
          <p:cNvPr id="243" name="Google Shape;243;p26"/>
          <p:cNvSpPr/>
          <p:nvPr/>
        </p:nvSpPr>
        <p:spPr>
          <a:xfrm>
            <a:off x="5893406" y="3592159"/>
            <a:ext cx="347225" cy="185725"/>
          </a:xfrm>
          <a:custGeom>
            <a:avLst/>
            <a:gdLst/>
            <a:ahLst/>
            <a:cxnLst/>
            <a:rect l="l" t="t" r="r" b="b"/>
            <a:pathLst>
              <a:path w="13889" h="7429" extrusionOk="0">
                <a:moveTo>
                  <a:pt x="0" y="7429"/>
                </a:moveTo>
                <a:cubicBezTo>
                  <a:pt x="5198" y="6686"/>
                  <a:pt x="9520" y="2912"/>
                  <a:pt x="13889" y="0"/>
                </a:cubicBezTo>
              </a:path>
            </a:pathLst>
          </a:custGeom>
          <a:noFill/>
          <a:ln w="114300" cap="flat" cmpd="sng">
            <a:solidFill>
              <a:schemeClr val="lt1"/>
            </a:solidFill>
            <a:prstDash val="solid"/>
            <a:round/>
            <a:headEnd type="none" w="med" len="med"/>
            <a:tailEnd type="none" w="med" len="med"/>
          </a:ln>
        </p:spPr>
      </p:sp>
      <p:sp>
        <p:nvSpPr>
          <p:cNvPr id="244" name="Google Shape;244;p26"/>
          <p:cNvSpPr/>
          <p:nvPr/>
        </p:nvSpPr>
        <p:spPr>
          <a:xfrm>
            <a:off x="5880786" y="3595688"/>
            <a:ext cx="347225" cy="185725"/>
          </a:xfrm>
          <a:custGeom>
            <a:avLst/>
            <a:gdLst/>
            <a:ahLst/>
            <a:cxnLst/>
            <a:rect l="l" t="t" r="r" b="b"/>
            <a:pathLst>
              <a:path w="13889" h="7429" extrusionOk="0">
                <a:moveTo>
                  <a:pt x="0" y="7429"/>
                </a:moveTo>
                <a:cubicBezTo>
                  <a:pt x="5198" y="6686"/>
                  <a:pt x="9520" y="2912"/>
                  <a:pt x="13889" y="0"/>
                </a:cubicBezTo>
              </a:path>
            </a:pathLst>
          </a:custGeom>
          <a:noFill/>
          <a:ln w="114300" cap="flat" cmpd="sng">
            <a:solidFill>
              <a:schemeClr val="lt1"/>
            </a:solidFill>
            <a:prstDash val="solid"/>
            <a:round/>
            <a:headEnd type="none" w="med" len="med"/>
            <a:tailEnd type="none" w="med" len="med"/>
          </a:ln>
        </p:spPr>
      </p:sp>
      <p:sp>
        <p:nvSpPr>
          <p:cNvPr id="245" name="Google Shape;245;p26"/>
          <p:cNvSpPr/>
          <p:nvPr/>
        </p:nvSpPr>
        <p:spPr>
          <a:xfrm rot="-10600152">
            <a:off x="5896940" y="3615366"/>
            <a:ext cx="347221" cy="185723"/>
          </a:xfrm>
          <a:custGeom>
            <a:avLst/>
            <a:gdLst/>
            <a:ahLst/>
            <a:cxnLst/>
            <a:rect l="l" t="t" r="r" b="b"/>
            <a:pathLst>
              <a:path w="13889" h="7429" extrusionOk="0">
                <a:moveTo>
                  <a:pt x="0" y="7429"/>
                </a:moveTo>
                <a:cubicBezTo>
                  <a:pt x="5198" y="6686"/>
                  <a:pt x="9520" y="2912"/>
                  <a:pt x="13889" y="0"/>
                </a:cubicBezTo>
              </a:path>
            </a:pathLst>
          </a:custGeom>
          <a:noFill/>
          <a:ln w="114300" cap="flat" cmpd="sng">
            <a:solidFill>
              <a:schemeClr val="lt1"/>
            </a:solidFill>
            <a:prstDash val="solid"/>
            <a:round/>
            <a:headEnd type="none" w="med" len="med"/>
            <a:tailEnd type="none" w="med" len="med"/>
          </a:ln>
        </p:spPr>
      </p:sp>
      <p:sp>
        <p:nvSpPr>
          <p:cNvPr id="246" name="Google Shape;246;p26"/>
          <p:cNvSpPr/>
          <p:nvPr/>
        </p:nvSpPr>
        <p:spPr>
          <a:xfrm>
            <a:off x="7585834" y="420404"/>
            <a:ext cx="461150" cy="1436650"/>
          </a:xfrm>
          <a:custGeom>
            <a:avLst/>
            <a:gdLst/>
            <a:ahLst/>
            <a:cxnLst/>
            <a:rect l="l" t="t" r="r" b="b"/>
            <a:pathLst>
              <a:path w="18446" h="57466" extrusionOk="0">
                <a:moveTo>
                  <a:pt x="0" y="57466"/>
                </a:moveTo>
                <a:cubicBezTo>
                  <a:pt x="1242" y="54865"/>
                  <a:pt x="5026" y="47770"/>
                  <a:pt x="7450" y="41858"/>
                </a:cubicBezTo>
                <a:cubicBezTo>
                  <a:pt x="9874" y="35946"/>
                  <a:pt x="12711" y="28969"/>
                  <a:pt x="14544" y="21993"/>
                </a:cubicBezTo>
                <a:cubicBezTo>
                  <a:pt x="16377" y="15017"/>
                  <a:pt x="17796" y="3666"/>
                  <a:pt x="18446" y="0"/>
                </a:cubicBezTo>
              </a:path>
            </a:pathLst>
          </a:custGeom>
          <a:noFill/>
          <a:ln w="19050" cap="flat" cmpd="sng">
            <a:solidFill>
              <a:srgbClr val="6FA8DC"/>
            </a:solidFill>
            <a:prstDash val="dash"/>
            <a:round/>
            <a:headEnd type="none" w="med" len="med"/>
            <a:tailEnd type="none" w="med" len="med"/>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 for Coding</a:t>
            </a:r>
            <a:endParaRPr/>
          </a:p>
        </p:txBody>
      </p:sp>
      <p:sp>
        <p:nvSpPr>
          <p:cNvPr id="252" name="Google Shape;252;p27"/>
          <p:cNvSpPr txBox="1">
            <a:spLocks noGrp="1"/>
          </p:cNvSpPr>
          <p:nvPr>
            <p:ph type="body" idx="1"/>
          </p:nvPr>
        </p:nvSpPr>
        <p:spPr>
          <a:xfrm>
            <a:off x="466350" y="1152475"/>
            <a:ext cx="8194500" cy="404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Huggingface transformers library: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Check out </a:t>
            </a:r>
            <a:r>
              <a:rPr lang="en" u="sng">
                <a:solidFill>
                  <a:schemeClr val="hlink"/>
                </a:solidFill>
                <a:hlinkClick r:id="rId3"/>
              </a:rPr>
              <a:t>https://huggingface.co/course</a:t>
            </a:r>
            <a:r>
              <a:rPr lang="en"/>
              <a:t> </a:t>
            </a:r>
            <a:endParaRPr/>
          </a:p>
        </p:txBody>
      </p:sp>
      <p:sp>
        <p:nvSpPr>
          <p:cNvPr id="253" name="Google Shape;25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pic>
        <p:nvPicPr>
          <p:cNvPr id="254" name="Google Shape;254;p27"/>
          <p:cNvPicPr preferRelativeResize="0"/>
          <p:nvPr/>
        </p:nvPicPr>
        <p:blipFill>
          <a:blip r:embed="rId4">
            <a:alphaModFix/>
          </a:blip>
          <a:stretch>
            <a:fillRect/>
          </a:stretch>
        </p:blipFill>
        <p:spPr>
          <a:xfrm>
            <a:off x="4726700" y="2211914"/>
            <a:ext cx="3992601" cy="1528551"/>
          </a:xfrm>
          <a:prstGeom prst="rect">
            <a:avLst/>
          </a:prstGeom>
          <a:noFill/>
          <a:ln>
            <a:noFill/>
          </a:ln>
        </p:spPr>
      </p:pic>
      <p:pic>
        <p:nvPicPr>
          <p:cNvPr id="255" name="Google Shape;255;p27"/>
          <p:cNvPicPr preferRelativeResize="0"/>
          <p:nvPr/>
        </p:nvPicPr>
        <p:blipFill rotWithShape="1">
          <a:blip r:embed="rId5">
            <a:alphaModFix/>
          </a:blip>
          <a:srcRect t="1409" b="84748"/>
          <a:stretch/>
        </p:blipFill>
        <p:spPr>
          <a:xfrm>
            <a:off x="1852800" y="1525325"/>
            <a:ext cx="5264505" cy="572701"/>
          </a:xfrm>
          <a:prstGeom prst="rect">
            <a:avLst/>
          </a:prstGeom>
          <a:noFill/>
          <a:ln>
            <a:noFill/>
          </a:ln>
        </p:spPr>
      </p:pic>
      <p:pic>
        <p:nvPicPr>
          <p:cNvPr id="256" name="Google Shape;256;p27"/>
          <p:cNvPicPr preferRelativeResize="0"/>
          <p:nvPr/>
        </p:nvPicPr>
        <p:blipFill rotWithShape="1">
          <a:blip r:embed="rId5">
            <a:alphaModFix/>
          </a:blip>
          <a:srcRect t="17688"/>
          <a:stretch/>
        </p:blipFill>
        <p:spPr>
          <a:xfrm>
            <a:off x="831325" y="2203046"/>
            <a:ext cx="3740673" cy="2419811"/>
          </a:xfrm>
          <a:prstGeom prst="rect">
            <a:avLst/>
          </a:prstGeom>
          <a:noFill/>
          <a:ln>
            <a:noFill/>
          </a:ln>
        </p:spPr>
      </p:pic>
      <p:sp>
        <p:nvSpPr>
          <p:cNvPr id="257" name="Google Shape;257;p27"/>
          <p:cNvSpPr/>
          <p:nvPr/>
        </p:nvSpPr>
        <p:spPr>
          <a:xfrm>
            <a:off x="4717825" y="2873275"/>
            <a:ext cx="4044000" cy="15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Part II: Interacting with LLMs and ChatGPT</a:t>
            </a:r>
            <a:endParaRPr sz="3200"/>
          </a:p>
        </p:txBody>
      </p:sp>
      <p:sp>
        <p:nvSpPr>
          <p:cNvPr id="263" name="Google Shape;26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Framing tasks as next-token prediction</a:t>
            </a:r>
            <a:endParaRPr/>
          </a:p>
        </p:txBody>
      </p:sp>
      <p:sp>
        <p:nvSpPr>
          <p:cNvPr id="269" name="Google Shape;269;p29"/>
          <p:cNvSpPr txBox="1">
            <a:spLocks noGrp="1"/>
          </p:cNvSpPr>
          <p:nvPr>
            <p:ph type="body" idx="1"/>
          </p:nvPr>
        </p:nvSpPr>
        <p:spPr>
          <a:xfrm>
            <a:off x="466344" y="1152475"/>
            <a:ext cx="8194500" cy="3416400"/>
          </a:xfrm>
          <a:prstGeom prst="rect">
            <a:avLst/>
          </a:prstGeom>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SzPts val="1700"/>
              <a:buAutoNum type="arabicPeriod"/>
            </a:pPr>
            <a:r>
              <a:rPr lang="en"/>
              <a:t>LLMs are trained to predict the next token.</a:t>
            </a:r>
            <a:endParaRPr/>
          </a:p>
          <a:p>
            <a:pPr marL="457200" lvl="0" indent="-336550" algn="l" rtl="0">
              <a:lnSpc>
                <a:spcPct val="115000"/>
              </a:lnSpc>
              <a:spcBef>
                <a:spcPts val="0"/>
              </a:spcBef>
              <a:spcAft>
                <a:spcPts val="0"/>
              </a:spcAft>
              <a:buSzPts val="1700"/>
              <a:buAutoNum type="arabicPeriod"/>
            </a:pPr>
            <a:r>
              <a:rPr lang="en"/>
              <a:t>But how is that useful?</a:t>
            </a:r>
            <a:endParaRPr/>
          </a:p>
          <a:p>
            <a:pPr marL="457200" lvl="0" indent="-336550" algn="l" rtl="0">
              <a:lnSpc>
                <a:spcPct val="115000"/>
              </a:lnSpc>
              <a:spcBef>
                <a:spcPts val="0"/>
              </a:spcBef>
              <a:spcAft>
                <a:spcPts val="0"/>
              </a:spcAft>
              <a:buSzPts val="1700"/>
              <a:buAutoNum type="arabicPeriod"/>
            </a:pPr>
            <a:r>
              <a:rPr lang="en"/>
              <a:t>Many tasks conform to next token prediction!</a:t>
            </a:r>
            <a:endParaRPr/>
          </a:p>
        </p:txBody>
      </p:sp>
      <p:sp>
        <p:nvSpPr>
          <p:cNvPr id="270" name="Google Shape;27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271" name="Google Shape;271;p29"/>
          <p:cNvSpPr txBox="1"/>
          <p:nvPr/>
        </p:nvSpPr>
        <p:spPr>
          <a:xfrm>
            <a:off x="1261350" y="3086100"/>
            <a:ext cx="6604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i="1">
                <a:latin typeface="Open Sans"/>
                <a:ea typeface="Open Sans"/>
                <a:cs typeface="Open Sans"/>
                <a:sym typeface="Open Sans"/>
              </a:rPr>
              <a:t>“The plot was substandard, but it left a smile!”</a:t>
            </a:r>
            <a:endParaRPr sz="1800" i="1">
              <a:latin typeface="Open Sans"/>
              <a:ea typeface="Open Sans"/>
              <a:cs typeface="Open Sans"/>
              <a:sym typeface="Open Sans"/>
            </a:endParaRPr>
          </a:p>
          <a:p>
            <a:pPr marL="0" lvl="0" indent="0" algn="ctr" rtl="0">
              <a:spcBef>
                <a:spcPts val="0"/>
              </a:spcBef>
              <a:spcAft>
                <a:spcPts val="0"/>
              </a:spcAft>
              <a:buNone/>
            </a:pPr>
            <a:r>
              <a:rPr lang="en" sz="1800" i="1">
                <a:latin typeface="Open Sans"/>
                <a:ea typeface="Open Sans"/>
                <a:cs typeface="Open Sans"/>
                <a:sym typeface="Open Sans"/>
              </a:rPr>
              <a:t>What is the sentiment of above sentence? _________</a:t>
            </a:r>
            <a:endParaRPr sz="1800" i="1" u="sng">
              <a:solidFill>
                <a:srgbClr val="A61C00"/>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Framing tasks as next-token prediction</a:t>
            </a:r>
            <a:endParaRPr/>
          </a:p>
        </p:txBody>
      </p:sp>
      <p:sp>
        <p:nvSpPr>
          <p:cNvPr id="277" name="Google Shape;277;p30"/>
          <p:cNvSpPr txBox="1">
            <a:spLocks noGrp="1"/>
          </p:cNvSpPr>
          <p:nvPr>
            <p:ph type="body" idx="1"/>
          </p:nvPr>
        </p:nvSpPr>
        <p:spPr>
          <a:xfrm>
            <a:off x="466344" y="1152475"/>
            <a:ext cx="8194500" cy="3416400"/>
          </a:xfrm>
          <a:prstGeom prst="rect">
            <a:avLst/>
          </a:prstGeom>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SzPts val="1700"/>
              <a:buAutoNum type="arabicPeriod"/>
            </a:pPr>
            <a:r>
              <a:rPr lang="en"/>
              <a:t>LLMs are trained to predict the next token.</a:t>
            </a:r>
            <a:endParaRPr/>
          </a:p>
          <a:p>
            <a:pPr marL="457200" lvl="0" indent="-336550" algn="l" rtl="0">
              <a:lnSpc>
                <a:spcPct val="115000"/>
              </a:lnSpc>
              <a:spcBef>
                <a:spcPts val="0"/>
              </a:spcBef>
              <a:spcAft>
                <a:spcPts val="0"/>
              </a:spcAft>
              <a:buSzPts val="1700"/>
              <a:buAutoNum type="arabicPeriod"/>
            </a:pPr>
            <a:r>
              <a:rPr lang="en"/>
              <a:t>But how is that useful?</a:t>
            </a:r>
            <a:endParaRPr/>
          </a:p>
          <a:p>
            <a:pPr marL="457200" lvl="0" indent="-336550" algn="l" rtl="0">
              <a:lnSpc>
                <a:spcPct val="115000"/>
              </a:lnSpc>
              <a:spcBef>
                <a:spcPts val="0"/>
              </a:spcBef>
              <a:spcAft>
                <a:spcPts val="0"/>
              </a:spcAft>
              <a:buSzPts val="1700"/>
              <a:buAutoNum type="arabicPeriod"/>
            </a:pPr>
            <a:r>
              <a:rPr lang="en"/>
              <a:t>Many tasks conform to next token prediction!</a:t>
            </a:r>
            <a:endParaRPr/>
          </a:p>
        </p:txBody>
      </p:sp>
      <p:sp>
        <p:nvSpPr>
          <p:cNvPr id="278" name="Google Shape;27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279" name="Google Shape;279;p30"/>
          <p:cNvSpPr txBox="1"/>
          <p:nvPr/>
        </p:nvSpPr>
        <p:spPr>
          <a:xfrm>
            <a:off x="1261350" y="3086100"/>
            <a:ext cx="6604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i="1">
                <a:latin typeface="Open Sans"/>
                <a:ea typeface="Open Sans"/>
                <a:cs typeface="Open Sans"/>
                <a:sym typeface="Open Sans"/>
              </a:rPr>
              <a:t>“The plot was substandard, but it left a smile!”</a:t>
            </a:r>
            <a:endParaRPr sz="1800" i="1">
              <a:latin typeface="Open Sans"/>
              <a:ea typeface="Open Sans"/>
              <a:cs typeface="Open Sans"/>
              <a:sym typeface="Open Sans"/>
            </a:endParaRPr>
          </a:p>
          <a:p>
            <a:pPr marL="0" lvl="0" indent="0" algn="ctr" rtl="0">
              <a:spcBef>
                <a:spcPts val="0"/>
              </a:spcBef>
              <a:spcAft>
                <a:spcPts val="0"/>
              </a:spcAft>
              <a:buNone/>
            </a:pPr>
            <a:r>
              <a:rPr lang="en" sz="1800" i="1">
                <a:latin typeface="Open Sans"/>
                <a:ea typeface="Open Sans"/>
                <a:cs typeface="Open Sans"/>
                <a:sym typeface="Open Sans"/>
              </a:rPr>
              <a:t>What is the sentiment of above sentence? </a:t>
            </a:r>
            <a:r>
              <a:rPr lang="en" sz="1800" i="1" u="sng">
                <a:solidFill>
                  <a:srgbClr val="6AA84F"/>
                </a:solidFill>
                <a:latin typeface="Open Sans"/>
                <a:ea typeface="Open Sans"/>
                <a:cs typeface="Open Sans"/>
                <a:sym typeface="Open Sans"/>
              </a:rPr>
              <a:t>Positive</a:t>
            </a:r>
            <a:endParaRPr sz="1800" i="1" u="sng">
              <a:solidFill>
                <a:srgbClr val="6AA84F"/>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Framing tasks as next-token prediction</a:t>
            </a:r>
            <a:endParaRPr/>
          </a:p>
        </p:txBody>
      </p:sp>
      <p:sp>
        <p:nvSpPr>
          <p:cNvPr id="285" name="Google Shape;285;p31"/>
          <p:cNvSpPr txBox="1">
            <a:spLocks noGrp="1"/>
          </p:cNvSpPr>
          <p:nvPr>
            <p:ph type="body" idx="1"/>
          </p:nvPr>
        </p:nvSpPr>
        <p:spPr>
          <a:xfrm>
            <a:off x="466344" y="1152475"/>
            <a:ext cx="8194500" cy="3416400"/>
          </a:xfrm>
          <a:prstGeom prst="rect">
            <a:avLst/>
          </a:prstGeom>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SzPts val="1700"/>
              <a:buAutoNum type="arabicPeriod"/>
            </a:pPr>
            <a:r>
              <a:rPr lang="en"/>
              <a:t>Tasks can similarly be framed as next-token prediction.</a:t>
            </a:r>
            <a:endParaRPr/>
          </a:p>
        </p:txBody>
      </p:sp>
      <p:sp>
        <p:nvSpPr>
          <p:cNvPr id="286" name="Google Shape;28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287" name="Google Shape;287;p31"/>
          <p:cNvSpPr txBox="1"/>
          <p:nvPr/>
        </p:nvSpPr>
        <p:spPr>
          <a:xfrm>
            <a:off x="1190925" y="4865275"/>
            <a:ext cx="67623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Light"/>
                <a:ea typeface="Open Sans Light"/>
                <a:cs typeface="Open Sans Light"/>
                <a:sym typeface="Open Sans Light"/>
              </a:rPr>
              <a:t>[Sanh et al., 2022: </a:t>
            </a:r>
            <a:r>
              <a:rPr lang="en" sz="1100" u="sng">
                <a:solidFill>
                  <a:schemeClr val="hlink"/>
                </a:solidFill>
                <a:hlinkClick r:id="rId3"/>
              </a:rPr>
              <a:t>https://arxiv.org/pdf/2110.08207.pdf</a:t>
            </a:r>
            <a:r>
              <a:rPr lang="en" sz="1100">
                <a:latin typeface="Open Sans Light"/>
                <a:ea typeface="Open Sans Light"/>
                <a:cs typeface="Open Sans Light"/>
                <a:sym typeface="Open Sans Light"/>
              </a:rPr>
              <a:t>]</a:t>
            </a:r>
            <a:endParaRPr sz="1100">
              <a:latin typeface="Open Sans Light"/>
              <a:ea typeface="Open Sans Light"/>
              <a:cs typeface="Open Sans Light"/>
              <a:sym typeface="Open Sans Light"/>
            </a:endParaRPr>
          </a:p>
        </p:txBody>
      </p:sp>
      <p:pic>
        <p:nvPicPr>
          <p:cNvPr id="288" name="Google Shape;288;p31"/>
          <p:cNvPicPr preferRelativeResize="0"/>
          <p:nvPr/>
        </p:nvPicPr>
        <p:blipFill>
          <a:blip r:embed="rId4">
            <a:alphaModFix/>
          </a:blip>
          <a:stretch>
            <a:fillRect/>
          </a:stretch>
        </p:blipFill>
        <p:spPr>
          <a:xfrm>
            <a:off x="1964013" y="1671625"/>
            <a:ext cx="5216126" cy="3075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949C-30E8-D7F8-83A9-E7F00F956DF0}"/>
              </a:ext>
            </a:extLst>
          </p:cNvPr>
          <p:cNvSpPr>
            <a:spLocks noGrp="1"/>
          </p:cNvSpPr>
          <p:nvPr>
            <p:ph type="title"/>
          </p:nvPr>
        </p:nvSpPr>
        <p:spPr/>
        <p:txBody>
          <a:bodyPr/>
          <a:lstStyle/>
          <a:p>
            <a:r>
              <a:rPr lang="en" dirty="0"/>
              <a:t>Aligning LLM responses with humans preferences</a:t>
            </a:r>
            <a:endParaRPr lang="en-SG" dirty="0"/>
          </a:p>
        </p:txBody>
      </p:sp>
      <p:sp>
        <p:nvSpPr>
          <p:cNvPr id="4" name="Slide Number Placeholder 3">
            <a:extLst>
              <a:ext uri="{FF2B5EF4-FFF2-40B4-BE49-F238E27FC236}">
                <a16:creationId xmlns:a16="http://schemas.microsoft.com/office/drawing/2014/main" id="{FF05A264-FF09-A741-61D8-B1CF1A0F3A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6" name="Picture 5">
            <a:extLst>
              <a:ext uri="{FF2B5EF4-FFF2-40B4-BE49-F238E27FC236}">
                <a16:creationId xmlns:a16="http://schemas.microsoft.com/office/drawing/2014/main" id="{10898CBC-00A0-1C22-80A7-E11779ABF901}"/>
              </a:ext>
            </a:extLst>
          </p:cNvPr>
          <p:cNvPicPr>
            <a:picLocks noChangeAspect="1"/>
          </p:cNvPicPr>
          <p:nvPr/>
        </p:nvPicPr>
        <p:blipFill>
          <a:blip r:embed="rId2"/>
          <a:stretch>
            <a:fillRect/>
          </a:stretch>
        </p:blipFill>
        <p:spPr>
          <a:xfrm>
            <a:off x="1239626" y="999516"/>
            <a:ext cx="3214540" cy="1778333"/>
          </a:xfrm>
          <a:prstGeom prst="rect">
            <a:avLst/>
          </a:prstGeom>
        </p:spPr>
      </p:pic>
      <p:pic>
        <p:nvPicPr>
          <p:cNvPr id="10" name="Picture 9">
            <a:extLst>
              <a:ext uri="{FF2B5EF4-FFF2-40B4-BE49-F238E27FC236}">
                <a16:creationId xmlns:a16="http://schemas.microsoft.com/office/drawing/2014/main" id="{1BC93864-AF0A-D72F-C274-0B4FA9496341}"/>
              </a:ext>
            </a:extLst>
          </p:cNvPr>
          <p:cNvPicPr>
            <a:picLocks noChangeAspect="1"/>
          </p:cNvPicPr>
          <p:nvPr/>
        </p:nvPicPr>
        <p:blipFill>
          <a:blip r:embed="rId3"/>
          <a:stretch>
            <a:fillRect/>
          </a:stretch>
        </p:blipFill>
        <p:spPr>
          <a:xfrm>
            <a:off x="1239626" y="2860094"/>
            <a:ext cx="3591613" cy="1058344"/>
          </a:xfrm>
          <a:prstGeom prst="rect">
            <a:avLst/>
          </a:prstGeom>
        </p:spPr>
      </p:pic>
      <p:sp>
        <p:nvSpPr>
          <p:cNvPr id="11" name="Google Shape;298;p32">
            <a:extLst>
              <a:ext uri="{FF2B5EF4-FFF2-40B4-BE49-F238E27FC236}">
                <a16:creationId xmlns:a16="http://schemas.microsoft.com/office/drawing/2014/main" id="{71E94328-F09F-41BD-AB3C-9DF89C3FB0EA}"/>
              </a:ext>
            </a:extLst>
          </p:cNvPr>
          <p:cNvSpPr txBox="1"/>
          <p:nvPr/>
        </p:nvSpPr>
        <p:spPr>
          <a:xfrm>
            <a:off x="575332" y="4100105"/>
            <a:ext cx="7315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Open Sans"/>
                <a:ea typeface="Open Sans"/>
                <a:cs typeface="Open Sans"/>
                <a:sym typeface="Open Sans"/>
              </a:rPr>
              <a:t>Both the responses are technically completions, but which one is better?</a:t>
            </a:r>
            <a:endParaRPr sz="1600">
              <a:latin typeface="Open Sans"/>
              <a:ea typeface="Open Sans"/>
              <a:cs typeface="Open Sans"/>
              <a:sym typeface="Open Sans"/>
            </a:endParaRPr>
          </a:p>
        </p:txBody>
      </p:sp>
    </p:spTree>
    <p:extLst>
      <p:ext uri="{BB962C8B-B14F-4D97-AF65-F5344CB8AC3E}">
        <p14:creationId xmlns:p14="http://schemas.microsoft.com/office/powerpoint/2010/main" val="2671830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Aligning LLM responses with humans preferences</a:t>
            </a:r>
            <a:endParaRPr/>
          </a:p>
        </p:txBody>
      </p:sp>
      <p:sp>
        <p:nvSpPr>
          <p:cNvPr id="304" name="Google Shape;304;p33"/>
          <p:cNvSpPr txBox="1">
            <a:spLocks noGrp="1"/>
          </p:cNvSpPr>
          <p:nvPr>
            <p:ph type="body" idx="1"/>
          </p:nvPr>
        </p:nvSpPr>
        <p:spPr>
          <a:xfrm>
            <a:off x="466344" y="1152475"/>
            <a:ext cx="8194500" cy="3416400"/>
          </a:xfrm>
          <a:prstGeom prst="rect">
            <a:avLst/>
          </a:prstGeom>
        </p:spPr>
        <p:txBody>
          <a:bodyPr spcFirstLastPara="1" wrap="square" lIns="91425" tIns="91425" rIns="91425" bIns="91425" anchor="t" anchorCtr="0">
            <a:normAutofit lnSpcReduction="10000"/>
          </a:bodyPr>
          <a:lstStyle/>
          <a:p>
            <a:pPr marL="457200" lvl="0" indent="-336550" algn="l" rtl="0">
              <a:lnSpc>
                <a:spcPct val="150000"/>
              </a:lnSpc>
              <a:spcBef>
                <a:spcPts val="0"/>
              </a:spcBef>
              <a:spcAft>
                <a:spcPts val="0"/>
              </a:spcAft>
              <a:buSzPts val="1700"/>
              <a:buAutoNum type="arabicPeriod"/>
            </a:pPr>
            <a:r>
              <a:rPr lang="en"/>
              <a:t>Thought experiment.</a:t>
            </a:r>
            <a:endParaRPr/>
          </a:p>
          <a:p>
            <a:pPr marL="457200" lvl="0" indent="-336550" algn="l" rtl="0">
              <a:lnSpc>
                <a:spcPct val="150000"/>
              </a:lnSpc>
              <a:spcBef>
                <a:spcPts val="0"/>
              </a:spcBef>
              <a:spcAft>
                <a:spcPts val="0"/>
              </a:spcAft>
              <a:buSzPts val="1700"/>
              <a:buAutoNum type="arabicPeriod"/>
            </a:pPr>
            <a:r>
              <a:rPr lang="en"/>
              <a:t>Consider the prompt - “Write a strongly worded email to your co-worker about their unfinished task”.</a:t>
            </a:r>
            <a:endParaRPr/>
          </a:p>
          <a:p>
            <a:pPr marL="457200" lvl="0" indent="-336550" algn="l" rtl="0">
              <a:lnSpc>
                <a:spcPct val="150000"/>
              </a:lnSpc>
              <a:spcBef>
                <a:spcPts val="0"/>
              </a:spcBef>
              <a:spcAft>
                <a:spcPts val="0"/>
              </a:spcAft>
              <a:buSzPts val="1700"/>
              <a:buAutoNum type="arabicPeriod"/>
            </a:pPr>
            <a:r>
              <a:rPr lang="en"/>
              <a:t>Consider the following responses:</a:t>
            </a:r>
            <a:endParaRPr/>
          </a:p>
          <a:p>
            <a:pPr marL="914400" lvl="1" indent="-317500" algn="l" rtl="0">
              <a:lnSpc>
                <a:spcPct val="150000"/>
              </a:lnSpc>
              <a:spcBef>
                <a:spcPts val="0"/>
              </a:spcBef>
              <a:spcAft>
                <a:spcPts val="0"/>
              </a:spcAft>
              <a:buSzPts val="1400"/>
              <a:buAutoNum type="alphaLcPeriod"/>
            </a:pPr>
            <a:r>
              <a:rPr lang="en"/>
              <a:t>The task is of extreme importance and I wish you took its completion seriously.</a:t>
            </a:r>
            <a:endParaRPr/>
          </a:p>
          <a:p>
            <a:pPr marL="914400" lvl="1" indent="-317500" algn="l" rtl="0">
              <a:lnSpc>
                <a:spcPct val="150000"/>
              </a:lnSpc>
              <a:spcBef>
                <a:spcPts val="0"/>
              </a:spcBef>
              <a:spcAft>
                <a:spcPts val="0"/>
              </a:spcAft>
              <a:buSzPts val="1400"/>
              <a:buAutoNum type="alphaLcPeriod"/>
            </a:pPr>
            <a:r>
              <a:rPr lang="en"/>
              <a:t>You are a terrible colleague and do not finish assigned tasks.</a:t>
            </a:r>
            <a:endParaRPr/>
          </a:p>
          <a:p>
            <a:pPr marL="457200" lvl="0" indent="-336550" algn="l" rtl="0">
              <a:lnSpc>
                <a:spcPct val="150000"/>
              </a:lnSpc>
              <a:spcBef>
                <a:spcPts val="0"/>
              </a:spcBef>
              <a:spcAft>
                <a:spcPts val="0"/>
              </a:spcAft>
              <a:buSzPts val="1700"/>
              <a:buAutoNum type="arabicPeriod"/>
            </a:pPr>
            <a:r>
              <a:rPr lang="en"/>
              <a:t>Which one would you prefer?</a:t>
            </a:r>
            <a:endParaRPr/>
          </a:p>
          <a:p>
            <a:pPr marL="457200" lvl="0" indent="-336550" algn="l" rtl="0">
              <a:lnSpc>
                <a:spcPct val="150000"/>
              </a:lnSpc>
              <a:spcBef>
                <a:spcPts val="0"/>
              </a:spcBef>
              <a:spcAft>
                <a:spcPts val="0"/>
              </a:spcAft>
              <a:buSzPts val="1700"/>
              <a:buAutoNum type="arabicPeriod"/>
            </a:pPr>
            <a:r>
              <a:rPr lang="en"/>
              <a:t>Even though there are multiple correct answers, users have a preference.</a:t>
            </a:r>
            <a:endParaRPr/>
          </a:p>
          <a:p>
            <a:pPr marL="457200" lvl="0" indent="-336550" algn="l" rtl="0">
              <a:lnSpc>
                <a:spcPct val="150000"/>
              </a:lnSpc>
              <a:spcBef>
                <a:spcPts val="0"/>
              </a:spcBef>
              <a:spcAft>
                <a:spcPts val="0"/>
              </a:spcAft>
              <a:buSzPts val="1700"/>
              <a:buAutoNum type="arabicPeriod"/>
            </a:pPr>
            <a:r>
              <a:rPr lang="en"/>
              <a:t>How do we encode this preference in the LLM?</a:t>
            </a:r>
            <a:endParaRPr/>
          </a:p>
        </p:txBody>
      </p:sp>
      <p:sp>
        <p:nvSpPr>
          <p:cNvPr id="305" name="Google Shape;30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Aligning LLM responses with humans preferences</a:t>
            </a:r>
            <a:endParaRPr/>
          </a:p>
        </p:txBody>
      </p:sp>
      <p:sp>
        <p:nvSpPr>
          <p:cNvPr id="311" name="Google Shape;31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312" name="Google Shape;312;p34"/>
          <p:cNvPicPr preferRelativeResize="0"/>
          <p:nvPr/>
        </p:nvPicPr>
        <p:blipFill>
          <a:blip r:embed="rId3">
            <a:alphaModFix/>
          </a:blip>
          <a:stretch>
            <a:fillRect/>
          </a:stretch>
        </p:blipFill>
        <p:spPr>
          <a:xfrm>
            <a:off x="748375" y="1182975"/>
            <a:ext cx="3266324" cy="1054600"/>
          </a:xfrm>
          <a:prstGeom prst="rect">
            <a:avLst/>
          </a:prstGeom>
          <a:noFill/>
          <a:ln>
            <a:noFill/>
          </a:ln>
        </p:spPr>
      </p:pic>
      <p:pic>
        <p:nvPicPr>
          <p:cNvPr id="313" name="Google Shape;313;p34"/>
          <p:cNvPicPr preferRelativeResize="0"/>
          <p:nvPr/>
        </p:nvPicPr>
        <p:blipFill>
          <a:blip r:embed="rId4">
            <a:alphaModFix/>
          </a:blip>
          <a:stretch>
            <a:fillRect/>
          </a:stretch>
        </p:blipFill>
        <p:spPr>
          <a:xfrm>
            <a:off x="4586099" y="1182975"/>
            <a:ext cx="2878267"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Aligning LLM responses with humans preferences</a:t>
            </a:r>
            <a:endParaRPr/>
          </a:p>
        </p:txBody>
      </p:sp>
      <p:sp>
        <p:nvSpPr>
          <p:cNvPr id="319" name="Google Shape;31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320" name="Google Shape;320;p35"/>
          <p:cNvPicPr preferRelativeResize="0"/>
          <p:nvPr/>
        </p:nvPicPr>
        <p:blipFill>
          <a:blip r:embed="rId3">
            <a:alphaModFix/>
          </a:blip>
          <a:stretch>
            <a:fillRect/>
          </a:stretch>
        </p:blipFill>
        <p:spPr>
          <a:xfrm>
            <a:off x="717500" y="1182975"/>
            <a:ext cx="3391350" cy="1121000"/>
          </a:xfrm>
          <a:prstGeom prst="rect">
            <a:avLst/>
          </a:prstGeom>
          <a:noFill/>
          <a:ln>
            <a:noFill/>
          </a:ln>
        </p:spPr>
      </p:pic>
      <p:pic>
        <p:nvPicPr>
          <p:cNvPr id="321" name="Google Shape;321;p35"/>
          <p:cNvPicPr preferRelativeResize="0"/>
          <p:nvPr/>
        </p:nvPicPr>
        <p:blipFill>
          <a:blip r:embed="rId4">
            <a:alphaModFix/>
          </a:blip>
          <a:stretch>
            <a:fillRect/>
          </a:stretch>
        </p:blipFill>
        <p:spPr>
          <a:xfrm>
            <a:off x="5227850" y="1118750"/>
            <a:ext cx="2509428"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Representing Natural Language in Machines</a:t>
            </a:r>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pSp>
        <p:nvGrpSpPr>
          <p:cNvPr id="49" name="Google Shape;49;p9"/>
          <p:cNvGrpSpPr/>
          <p:nvPr/>
        </p:nvGrpSpPr>
        <p:grpSpPr>
          <a:xfrm>
            <a:off x="466350" y="1224150"/>
            <a:ext cx="8386888" cy="1408500"/>
            <a:chOff x="466350" y="1224150"/>
            <a:chExt cx="8386888" cy="1408500"/>
          </a:xfrm>
        </p:grpSpPr>
        <p:pic>
          <p:nvPicPr>
            <p:cNvPr id="50" name="Google Shape;50;p9"/>
            <p:cNvPicPr preferRelativeResize="0"/>
            <p:nvPr/>
          </p:nvPicPr>
          <p:blipFill rotWithShape="1">
            <a:blip r:embed="rId3">
              <a:alphaModFix/>
            </a:blip>
            <a:srcRect t="272" b="53497"/>
            <a:stretch/>
          </p:blipFill>
          <p:spPr>
            <a:xfrm>
              <a:off x="4867763" y="1312050"/>
              <a:ext cx="3985475" cy="1212999"/>
            </a:xfrm>
            <a:prstGeom prst="rect">
              <a:avLst/>
            </a:prstGeom>
            <a:noFill/>
            <a:ln>
              <a:noFill/>
            </a:ln>
            <a:effectLst>
              <a:outerShdw blurRad="57150" dist="47625" dir="5400000" algn="bl" rotWithShape="0">
                <a:srgbClr val="000000">
                  <a:alpha val="50000"/>
                </a:srgbClr>
              </a:outerShdw>
            </a:effectLst>
          </p:spPr>
        </p:pic>
        <p:sp>
          <p:nvSpPr>
            <p:cNvPr id="51" name="Google Shape;51;p9"/>
            <p:cNvSpPr txBox="1"/>
            <p:nvPr/>
          </p:nvSpPr>
          <p:spPr>
            <a:xfrm>
              <a:off x="466350" y="1224150"/>
              <a:ext cx="4401300" cy="14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Open Sans SemiBold"/>
                  <a:ea typeface="Open Sans SemiBold"/>
                  <a:cs typeface="Open Sans SemiBold"/>
                  <a:sym typeface="Open Sans SemiBold"/>
                </a:rPr>
                <a:t>Strings:</a:t>
              </a:r>
              <a:endParaRPr sz="1700">
                <a:solidFill>
                  <a:schemeClr val="dk1"/>
                </a:solidFill>
                <a:latin typeface="Open Sans SemiBold"/>
                <a:ea typeface="Open Sans SemiBold"/>
                <a:cs typeface="Open Sans SemiBold"/>
                <a:sym typeface="Open Sans SemiBold"/>
              </a:endParaRPr>
            </a:p>
            <a:p>
              <a:pPr marL="457200" lvl="0" indent="-336550" algn="l" rtl="0">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Each character is 1-2 bytes</a:t>
              </a:r>
              <a:endParaRPr sz="1700">
                <a:solidFill>
                  <a:schemeClr val="dk1"/>
                </a:solidFill>
                <a:latin typeface="Open Sans"/>
                <a:ea typeface="Open Sans"/>
                <a:cs typeface="Open Sans"/>
                <a:sym typeface="Open Sans"/>
              </a:endParaRPr>
            </a:p>
            <a:p>
              <a:pPr marL="457200" lvl="0" indent="-336550" algn="l" rtl="0">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Great for text manipulations</a:t>
              </a:r>
              <a:endParaRPr sz="1700">
                <a:solidFill>
                  <a:schemeClr val="dk1"/>
                </a:solidFill>
                <a:latin typeface="Open Sans"/>
                <a:ea typeface="Open Sans"/>
                <a:cs typeface="Open Sans"/>
                <a:sym typeface="Open Sans"/>
              </a:endParaRPr>
            </a:p>
            <a:p>
              <a:pPr marL="914400" lvl="1"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Concatenate, Find + Replace</a:t>
              </a:r>
              <a:endParaRPr sz="1700">
                <a:solidFill>
                  <a:schemeClr val="dk1"/>
                </a:solidFill>
                <a:latin typeface="Open Sans"/>
                <a:ea typeface="Open Sans"/>
                <a:cs typeface="Open Sans"/>
                <a:sym typeface="Open Sans"/>
              </a:endParaRPr>
            </a:p>
            <a:p>
              <a:pPr marL="457200" lvl="0" indent="-336550" algn="l" rtl="0">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No semantics or morphology</a:t>
              </a:r>
              <a:endParaRPr>
                <a:solidFill>
                  <a:schemeClr val="dk1"/>
                </a:solidFill>
                <a:latin typeface="Open Sans"/>
                <a:ea typeface="Open Sans"/>
                <a:cs typeface="Open Sans"/>
                <a:sym typeface="Open Sans"/>
              </a:endParaRPr>
            </a:p>
          </p:txBody>
        </p:sp>
      </p:grpSp>
      <p:grpSp>
        <p:nvGrpSpPr>
          <p:cNvPr id="52" name="Google Shape;52;p9"/>
          <p:cNvGrpSpPr/>
          <p:nvPr/>
        </p:nvGrpSpPr>
        <p:grpSpPr>
          <a:xfrm>
            <a:off x="466350" y="2895600"/>
            <a:ext cx="8386888" cy="1956600"/>
            <a:chOff x="466350" y="2819400"/>
            <a:chExt cx="8386888" cy="1956600"/>
          </a:xfrm>
        </p:grpSpPr>
        <p:sp>
          <p:nvSpPr>
            <p:cNvPr id="53" name="Google Shape;53;p9"/>
            <p:cNvSpPr txBox="1"/>
            <p:nvPr/>
          </p:nvSpPr>
          <p:spPr>
            <a:xfrm>
              <a:off x="466350" y="2819400"/>
              <a:ext cx="4949700" cy="19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Open Sans SemiBold"/>
                  <a:ea typeface="Open Sans SemiBold"/>
                  <a:cs typeface="Open Sans SemiBold"/>
                  <a:sym typeface="Open Sans SemiBold"/>
                </a:rPr>
                <a:t>Tokens:</a:t>
              </a:r>
              <a:endParaRPr sz="1700">
                <a:solidFill>
                  <a:schemeClr val="dk1"/>
                </a:solidFill>
                <a:latin typeface="Open Sans SemiBold"/>
                <a:ea typeface="Open Sans SemiBold"/>
                <a:cs typeface="Open Sans SemiBold"/>
                <a:sym typeface="Open Sans SemiBold"/>
              </a:endParaRPr>
            </a:p>
            <a:p>
              <a:pPr marL="457200" lvl="0" indent="-336550" algn="l" rtl="0">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Map each word to a token ID</a:t>
              </a:r>
              <a:endParaRPr sz="1700">
                <a:solidFill>
                  <a:schemeClr val="dk1"/>
                </a:solidFill>
                <a:latin typeface="Open Sans"/>
                <a:ea typeface="Open Sans"/>
                <a:cs typeface="Open Sans"/>
                <a:sym typeface="Open Sans"/>
              </a:endParaRPr>
            </a:p>
            <a:p>
              <a:pPr marL="457200" lvl="0" indent="-336550" algn="l" rtl="0">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In practice: </a:t>
              </a:r>
              <a:endParaRPr sz="1700">
                <a:solidFill>
                  <a:schemeClr val="dk1"/>
                </a:solidFill>
                <a:latin typeface="Open Sans"/>
                <a:ea typeface="Open Sans"/>
                <a:cs typeface="Open Sans"/>
                <a:sym typeface="Open Sans"/>
              </a:endParaRPr>
            </a:p>
            <a:p>
              <a:pPr marL="914400" lvl="1"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Some words are too rare / misspelled</a:t>
              </a:r>
              <a:endParaRPr>
                <a:solidFill>
                  <a:schemeClr val="dk1"/>
                </a:solidFill>
                <a:latin typeface="Open Sans"/>
                <a:ea typeface="Open Sans"/>
                <a:cs typeface="Open Sans"/>
                <a:sym typeface="Open Sans"/>
              </a:endParaRPr>
            </a:p>
            <a:p>
              <a:pPr marL="914400" lvl="1" indent="-317500" algn="l" rtl="0">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Split these into common word parts </a:t>
              </a: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and map these to IDs</a:t>
              </a:r>
              <a:endParaRPr>
                <a:solidFill>
                  <a:schemeClr val="dk1"/>
                </a:solidFill>
                <a:latin typeface="Open Sans"/>
                <a:ea typeface="Open Sans"/>
                <a:cs typeface="Open Sans"/>
                <a:sym typeface="Open Sans"/>
              </a:endParaRPr>
            </a:p>
          </p:txBody>
        </p:sp>
        <p:pic>
          <p:nvPicPr>
            <p:cNvPr id="54" name="Google Shape;54;p9"/>
            <p:cNvPicPr preferRelativeResize="0"/>
            <p:nvPr/>
          </p:nvPicPr>
          <p:blipFill rotWithShape="1">
            <a:blip r:embed="rId3">
              <a:alphaModFix/>
            </a:blip>
            <a:srcRect t="46531" b="-268"/>
            <a:stretch/>
          </p:blipFill>
          <p:spPr>
            <a:xfrm>
              <a:off x="4867763" y="2947375"/>
              <a:ext cx="3985475" cy="1410000"/>
            </a:xfrm>
            <a:prstGeom prst="rect">
              <a:avLst/>
            </a:prstGeom>
            <a:noFill/>
            <a:ln>
              <a:noFill/>
            </a:ln>
            <a:effectLst>
              <a:outerShdw blurRad="57150" dist="47625" dir="5400000" algn="bl" rotWithShape="0">
                <a:srgbClr val="000000">
                  <a:alpha val="50000"/>
                </a:srgb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Aligning LLM responses with humans preferences</a:t>
            </a:r>
            <a:endParaRPr/>
          </a:p>
        </p:txBody>
      </p:sp>
      <p:sp>
        <p:nvSpPr>
          <p:cNvPr id="327" name="Google Shape;32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328" name="Google Shape;328;p36"/>
          <p:cNvPicPr preferRelativeResize="0"/>
          <p:nvPr/>
        </p:nvPicPr>
        <p:blipFill>
          <a:blip r:embed="rId3">
            <a:alphaModFix/>
          </a:blip>
          <a:stretch>
            <a:fillRect/>
          </a:stretch>
        </p:blipFill>
        <p:spPr>
          <a:xfrm>
            <a:off x="865500" y="1319700"/>
            <a:ext cx="3272425" cy="1158700"/>
          </a:xfrm>
          <a:prstGeom prst="rect">
            <a:avLst/>
          </a:prstGeom>
          <a:noFill/>
          <a:ln>
            <a:noFill/>
          </a:ln>
        </p:spPr>
      </p:pic>
      <p:pic>
        <p:nvPicPr>
          <p:cNvPr id="329" name="Google Shape;329;p36"/>
          <p:cNvPicPr preferRelativeResize="0"/>
          <p:nvPr/>
        </p:nvPicPr>
        <p:blipFill>
          <a:blip r:embed="rId4">
            <a:alphaModFix/>
          </a:blip>
          <a:stretch>
            <a:fillRect/>
          </a:stretch>
        </p:blipFill>
        <p:spPr>
          <a:xfrm>
            <a:off x="4842550" y="1144450"/>
            <a:ext cx="2771737"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ChatGPT as a knowledge retriever</a:t>
            </a:r>
            <a:endParaRPr/>
          </a:p>
        </p:txBody>
      </p:sp>
      <p:sp>
        <p:nvSpPr>
          <p:cNvPr id="335" name="Google Shape;33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337" name="Google Shape;337;p37"/>
          <p:cNvPicPr preferRelativeResize="0"/>
          <p:nvPr/>
        </p:nvPicPr>
        <p:blipFill>
          <a:blip r:embed="rId3">
            <a:alphaModFix/>
          </a:blip>
          <a:stretch>
            <a:fillRect/>
          </a:stretch>
        </p:blipFill>
        <p:spPr>
          <a:xfrm>
            <a:off x="4756515" y="4012677"/>
            <a:ext cx="3780876" cy="890950"/>
          </a:xfrm>
          <a:prstGeom prst="rect">
            <a:avLst/>
          </a:prstGeom>
          <a:noFill/>
          <a:ln>
            <a:noFill/>
          </a:ln>
          <a:effectLst>
            <a:outerShdw blurRad="57150" dist="19050" dir="5400000" algn="bl" rotWithShape="0">
              <a:srgbClr val="000000">
                <a:alpha val="50000"/>
              </a:srgbClr>
            </a:outerShdw>
          </a:effectLst>
        </p:spPr>
      </p:pic>
      <p:pic>
        <p:nvPicPr>
          <p:cNvPr id="3" name="Picture 2">
            <a:extLst>
              <a:ext uri="{FF2B5EF4-FFF2-40B4-BE49-F238E27FC236}">
                <a16:creationId xmlns:a16="http://schemas.microsoft.com/office/drawing/2014/main" id="{9AC5DD8F-F532-00AA-B289-10CACF09C633}"/>
              </a:ext>
            </a:extLst>
          </p:cNvPr>
          <p:cNvPicPr>
            <a:picLocks noChangeAspect="1"/>
          </p:cNvPicPr>
          <p:nvPr/>
        </p:nvPicPr>
        <p:blipFill>
          <a:blip r:embed="rId4"/>
          <a:stretch>
            <a:fillRect/>
          </a:stretch>
        </p:blipFill>
        <p:spPr>
          <a:xfrm>
            <a:off x="311700" y="2922884"/>
            <a:ext cx="4400789" cy="1383105"/>
          </a:xfrm>
          <a:prstGeom prst="rect">
            <a:avLst/>
          </a:prstGeom>
        </p:spPr>
      </p:pic>
      <p:pic>
        <p:nvPicPr>
          <p:cNvPr id="5" name="Picture 4">
            <a:extLst>
              <a:ext uri="{FF2B5EF4-FFF2-40B4-BE49-F238E27FC236}">
                <a16:creationId xmlns:a16="http://schemas.microsoft.com/office/drawing/2014/main" id="{83437F3E-A6F0-3557-57D7-CA2FE14F762F}"/>
              </a:ext>
            </a:extLst>
          </p:cNvPr>
          <p:cNvPicPr>
            <a:picLocks noChangeAspect="1"/>
          </p:cNvPicPr>
          <p:nvPr/>
        </p:nvPicPr>
        <p:blipFill>
          <a:blip r:embed="rId5"/>
          <a:stretch>
            <a:fillRect/>
          </a:stretch>
        </p:blipFill>
        <p:spPr>
          <a:xfrm>
            <a:off x="1018095" y="923944"/>
            <a:ext cx="4794950" cy="18559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Reasoning capability of ChatGPT</a:t>
            </a:r>
            <a:endParaRPr/>
          </a:p>
        </p:txBody>
      </p:sp>
      <p:sp>
        <p:nvSpPr>
          <p:cNvPr id="344" name="Google Shape;344;p38"/>
          <p:cNvSpPr txBox="1">
            <a:spLocks noGrp="1"/>
          </p:cNvSpPr>
          <p:nvPr>
            <p:ph type="body" idx="1"/>
          </p:nvPr>
        </p:nvSpPr>
        <p:spPr>
          <a:xfrm>
            <a:off x="466350" y="1152475"/>
            <a:ext cx="8194500" cy="7323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AutoNum type="arabicPeriod"/>
            </a:pPr>
            <a:r>
              <a:rPr lang="en"/>
              <a:t>ChatGPT can answer knowledge based questions, but what about questions which require reasoning?</a:t>
            </a:r>
            <a:endParaRPr/>
          </a:p>
        </p:txBody>
      </p:sp>
      <p:sp>
        <p:nvSpPr>
          <p:cNvPr id="345" name="Google Shape;34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346" name="Google Shape;346;p38"/>
          <p:cNvPicPr preferRelativeResize="0"/>
          <p:nvPr/>
        </p:nvPicPr>
        <p:blipFill>
          <a:blip r:embed="rId3">
            <a:alphaModFix/>
          </a:blip>
          <a:stretch>
            <a:fillRect/>
          </a:stretch>
        </p:blipFill>
        <p:spPr>
          <a:xfrm>
            <a:off x="152400" y="2037175"/>
            <a:ext cx="8520599" cy="455397"/>
          </a:xfrm>
          <a:prstGeom prst="rect">
            <a:avLst/>
          </a:prstGeom>
          <a:noFill/>
          <a:ln>
            <a:noFill/>
          </a:ln>
          <a:effectLst>
            <a:outerShdw blurRad="57150" dist="19050" dir="5400000" algn="bl" rotWithShape="0">
              <a:srgbClr val="000000">
                <a:alpha val="50000"/>
              </a:srgbClr>
            </a:outerShdw>
          </a:effectLst>
        </p:spPr>
      </p:pic>
      <p:pic>
        <p:nvPicPr>
          <p:cNvPr id="347" name="Google Shape;347;p38"/>
          <p:cNvPicPr preferRelativeResize="0"/>
          <p:nvPr/>
        </p:nvPicPr>
        <p:blipFill>
          <a:blip r:embed="rId4">
            <a:alphaModFix/>
          </a:blip>
          <a:stretch>
            <a:fillRect/>
          </a:stretch>
        </p:blipFill>
        <p:spPr>
          <a:xfrm>
            <a:off x="152400" y="2662000"/>
            <a:ext cx="8521107" cy="455400"/>
          </a:xfrm>
          <a:prstGeom prst="rect">
            <a:avLst/>
          </a:prstGeom>
          <a:noFill/>
          <a:ln>
            <a:noFill/>
          </a:ln>
          <a:effectLst>
            <a:outerShdw blurRad="57150" dist="19050" dir="5400000" algn="bl" rotWithShape="0">
              <a:srgbClr val="000000">
                <a:alpha val="50000"/>
              </a:srgbClr>
            </a:outerShdw>
          </a:effectLst>
        </p:spPr>
      </p:pic>
      <p:pic>
        <p:nvPicPr>
          <p:cNvPr id="348" name="Google Shape;348;p38"/>
          <p:cNvPicPr preferRelativeResize="0"/>
          <p:nvPr/>
        </p:nvPicPr>
        <p:blipFill>
          <a:blip r:embed="rId5">
            <a:alphaModFix/>
          </a:blip>
          <a:stretch>
            <a:fillRect/>
          </a:stretch>
        </p:blipFill>
        <p:spPr>
          <a:xfrm>
            <a:off x="152400" y="3286800"/>
            <a:ext cx="8520599" cy="1497988"/>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Mathematical reasoning (not very good here)</a:t>
            </a:r>
            <a:endParaRPr dirty="0"/>
          </a:p>
        </p:txBody>
      </p:sp>
      <p:sp>
        <p:nvSpPr>
          <p:cNvPr id="354" name="Google Shape;35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355" name="Google Shape;355;p39"/>
          <p:cNvPicPr preferRelativeResize="0"/>
          <p:nvPr/>
        </p:nvPicPr>
        <p:blipFill>
          <a:blip r:embed="rId3">
            <a:alphaModFix/>
          </a:blip>
          <a:stretch>
            <a:fillRect/>
          </a:stretch>
        </p:blipFill>
        <p:spPr>
          <a:xfrm>
            <a:off x="152400" y="1170125"/>
            <a:ext cx="8839202" cy="969701"/>
          </a:xfrm>
          <a:prstGeom prst="rect">
            <a:avLst/>
          </a:prstGeom>
          <a:noFill/>
          <a:ln>
            <a:noFill/>
          </a:ln>
          <a:effectLst>
            <a:outerShdw blurRad="57150" dist="19050" dir="5400000" algn="bl" rotWithShape="0">
              <a:srgbClr val="000000">
                <a:alpha val="50000"/>
              </a:srgbClr>
            </a:outerShdw>
          </a:effectLst>
        </p:spPr>
      </p:pic>
      <p:pic>
        <p:nvPicPr>
          <p:cNvPr id="356" name="Google Shape;356;p39"/>
          <p:cNvPicPr preferRelativeResize="0"/>
          <p:nvPr/>
        </p:nvPicPr>
        <p:blipFill>
          <a:blip r:embed="rId4">
            <a:alphaModFix/>
          </a:blip>
          <a:stretch>
            <a:fillRect/>
          </a:stretch>
        </p:blipFill>
        <p:spPr>
          <a:xfrm>
            <a:off x="1536700" y="2292226"/>
            <a:ext cx="5922527" cy="269887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Reasoning about humor</a:t>
            </a:r>
            <a:endParaRPr/>
          </a:p>
        </p:txBody>
      </p:sp>
      <p:sp>
        <p:nvSpPr>
          <p:cNvPr id="362" name="Google Shape;36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pic>
        <p:nvPicPr>
          <p:cNvPr id="363" name="Google Shape;363;p40"/>
          <p:cNvPicPr preferRelativeResize="0"/>
          <p:nvPr/>
        </p:nvPicPr>
        <p:blipFill>
          <a:blip r:embed="rId3">
            <a:alphaModFix/>
          </a:blip>
          <a:stretch>
            <a:fillRect/>
          </a:stretch>
        </p:blipFill>
        <p:spPr>
          <a:xfrm>
            <a:off x="1068600" y="1157425"/>
            <a:ext cx="7006802" cy="38209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Hypothetical reasoning</a:t>
            </a:r>
            <a:endParaRPr/>
          </a:p>
        </p:txBody>
      </p:sp>
      <p:sp>
        <p:nvSpPr>
          <p:cNvPr id="369" name="Google Shape;36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370" name="Google Shape;370;p41"/>
          <p:cNvPicPr preferRelativeResize="0"/>
          <p:nvPr/>
        </p:nvPicPr>
        <p:blipFill>
          <a:blip r:embed="rId3">
            <a:alphaModFix/>
          </a:blip>
          <a:stretch>
            <a:fillRect/>
          </a:stretch>
        </p:blipFill>
        <p:spPr>
          <a:xfrm>
            <a:off x="767213" y="1157425"/>
            <a:ext cx="7609569" cy="3820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ChatGPT for creative tasks</a:t>
            </a:r>
            <a:endParaRPr/>
          </a:p>
        </p:txBody>
      </p:sp>
      <p:sp>
        <p:nvSpPr>
          <p:cNvPr id="376" name="Google Shape;376;p42"/>
          <p:cNvSpPr txBox="1">
            <a:spLocks noGrp="1"/>
          </p:cNvSpPr>
          <p:nvPr>
            <p:ph type="body" idx="1"/>
          </p:nvPr>
        </p:nvSpPr>
        <p:spPr>
          <a:xfrm>
            <a:off x="466344" y="1152475"/>
            <a:ext cx="8194500" cy="3416400"/>
          </a:xfrm>
          <a:prstGeom prst="rect">
            <a:avLst/>
          </a:prstGeom>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SzPts val="1700"/>
              <a:buAutoNum type="arabicPeriod"/>
            </a:pPr>
            <a:r>
              <a:rPr lang="en" dirty="0"/>
              <a:t>Writing essays and emails.</a:t>
            </a:r>
            <a:endParaRPr dirty="0"/>
          </a:p>
          <a:p>
            <a:pPr marL="457200" lvl="0" indent="-336550" algn="l" rtl="0">
              <a:lnSpc>
                <a:spcPct val="115000"/>
              </a:lnSpc>
              <a:spcBef>
                <a:spcPts val="0"/>
              </a:spcBef>
              <a:spcAft>
                <a:spcPts val="0"/>
              </a:spcAft>
              <a:buSzPts val="1700"/>
              <a:buAutoNum type="arabicPeriod"/>
            </a:pPr>
            <a:r>
              <a:rPr lang="en" dirty="0"/>
              <a:t>Paraphrasing or summarizing.</a:t>
            </a:r>
            <a:endParaRPr dirty="0"/>
          </a:p>
          <a:p>
            <a:pPr marL="457200" lvl="0" indent="-336550" algn="l" rtl="0">
              <a:lnSpc>
                <a:spcPct val="115000"/>
              </a:lnSpc>
              <a:spcBef>
                <a:spcPts val="0"/>
              </a:spcBef>
              <a:spcAft>
                <a:spcPts val="0"/>
              </a:spcAft>
              <a:buSzPts val="1700"/>
              <a:buAutoNum type="arabicPeriod"/>
            </a:pPr>
            <a:r>
              <a:rPr lang="en" dirty="0"/>
              <a:t>Explaining large amounts of information.</a:t>
            </a:r>
          </a:p>
          <a:p>
            <a:pPr marL="457200" lvl="0" indent="-336550" algn="l" rtl="0">
              <a:lnSpc>
                <a:spcPct val="115000"/>
              </a:lnSpc>
              <a:spcBef>
                <a:spcPts val="0"/>
              </a:spcBef>
              <a:spcAft>
                <a:spcPts val="0"/>
              </a:spcAft>
              <a:buSzPts val="1700"/>
              <a:buAutoNum type="arabicPeriod"/>
            </a:pPr>
            <a:r>
              <a:rPr lang="en-SG" dirty="0"/>
              <a:t>C</a:t>
            </a:r>
            <a:r>
              <a:rPr lang="en" dirty="0"/>
              <a:t>reating complicated prompts</a:t>
            </a:r>
            <a:endParaRPr dirty="0"/>
          </a:p>
        </p:txBody>
      </p:sp>
      <p:sp>
        <p:nvSpPr>
          <p:cNvPr id="377" name="Google Shape;37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C799-6217-2C13-8925-C6DE6DDBDC0B}"/>
              </a:ext>
            </a:extLst>
          </p:cNvPr>
          <p:cNvSpPr>
            <a:spLocks noGrp="1"/>
          </p:cNvSpPr>
          <p:nvPr>
            <p:ph type="title"/>
          </p:nvPr>
        </p:nvSpPr>
        <p:spPr>
          <a:xfrm>
            <a:off x="311700" y="-73069"/>
            <a:ext cx="8520600" cy="572700"/>
          </a:xfrm>
        </p:spPr>
        <p:txBody>
          <a:bodyPr/>
          <a:lstStyle/>
          <a:p>
            <a:r>
              <a:rPr lang="en-US" dirty="0"/>
              <a:t>Create amazing images</a:t>
            </a:r>
            <a:endParaRPr lang="en-SG" dirty="0"/>
          </a:p>
        </p:txBody>
      </p:sp>
      <p:sp>
        <p:nvSpPr>
          <p:cNvPr id="4" name="Slide Number Placeholder 3">
            <a:extLst>
              <a:ext uri="{FF2B5EF4-FFF2-40B4-BE49-F238E27FC236}">
                <a16:creationId xmlns:a16="http://schemas.microsoft.com/office/drawing/2014/main" id="{070DEBE1-1098-C879-A051-92BCB18DB4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6" name="Picture 5">
            <a:extLst>
              <a:ext uri="{FF2B5EF4-FFF2-40B4-BE49-F238E27FC236}">
                <a16:creationId xmlns:a16="http://schemas.microsoft.com/office/drawing/2014/main" id="{03103446-4890-55DF-4E88-F884EE88ABC3}"/>
              </a:ext>
            </a:extLst>
          </p:cNvPr>
          <p:cNvPicPr>
            <a:picLocks noChangeAspect="1"/>
          </p:cNvPicPr>
          <p:nvPr/>
        </p:nvPicPr>
        <p:blipFill>
          <a:blip r:embed="rId2"/>
          <a:stretch>
            <a:fillRect/>
          </a:stretch>
        </p:blipFill>
        <p:spPr>
          <a:xfrm>
            <a:off x="781771" y="499631"/>
            <a:ext cx="2803357" cy="3954545"/>
          </a:xfrm>
          <a:prstGeom prst="rect">
            <a:avLst/>
          </a:prstGeom>
        </p:spPr>
      </p:pic>
      <p:pic>
        <p:nvPicPr>
          <p:cNvPr id="8" name="Picture 7">
            <a:extLst>
              <a:ext uri="{FF2B5EF4-FFF2-40B4-BE49-F238E27FC236}">
                <a16:creationId xmlns:a16="http://schemas.microsoft.com/office/drawing/2014/main" id="{4A30BD4E-B824-7A73-BC43-6F2B5628EFBB}"/>
              </a:ext>
            </a:extLst>
          </p:cNvPr>
          <p:cNvPicPr>
            <a:picLocks noChangeAspect="1"/>
          </p:cNvPicPr>
          <p:nvPr/>
        </p:nvPicPr>
        <p:blipFill>
          <a:blip r:embed="rId3"/>
          <a:stretch>
            <a:fillRect/>
          </a:stretch>
        </p:blipFill>
        <p:spPr>
          <a:xfrm>
            <a:off x="4398026" y="419493"/>
            <a:ext cx="3335804" cy="1908928"/>
          </a:xfrm>
          <a:prstGeom prst="rect">
            <a:avLst/>
          </a:prstGeom>
        </p:spPr>
      </p:pic>
      <p:pic>
        <p:nvPicPr>
          <p:cNvPr id="10" name="Picture 9">
            <a:extLst>
              <a:ext uri="{FF2B5EF4-FFF2-40B4-BE49-F238E27FC236}">
                <a16:creationId xmlns:a16="http://schemas.microsoft.com/office/drawing/2014/main" id="{3CA55C65-20B7-952B-B302-28FE44932614}"/>
              </a:ext>
            </a:extLst>
          </p:cNvPr>
          <p:cNvPicPr>
            <a:picLocks noChangeAspect="1"/>
          </p:cNvPicPr>
          <p:nvPr/>
        </p:nvPicPr>
        <p:blipFill>
          <a:blip r:embed="rId4"/>
          <a:stretch>
            <a:fillRect/>
          </a:stretch>
        </p:blipFill>
        <p:spPr>
          <a:xfrm>
            <a:off x="4398025" y="2697050"/>
            <a:ext cx="3335805" cy="2281384"/>
          </a:xfrm>
          <a:prstGeom prst="rect">
            <a:avLst/>
          </a:prstGeom>
        </p:spPr>
      </p:pic>
      <p:sp>
        <p:nvSpPr>
          <p:cNvPr id="11" name="TextBox 10">
            <a:extLst>
              <a:ext uri="{FF2B5EF4-FFF2-40B4-BE49-F238E27FC236}">
                <a16:creationId xmlns:a16="http://schemas.microsoft.com/office/drawing/2014/main" id="{FE45C3DD-47BD-9EC7-E8B8-1062B3EA4C52}"/>
              </a:ext>
            </a:extLst>
          </p:cNvPr>
          <p:cNvSpPr txBox="1"/>
          <p:nvPr/>
        </p:nvSpPr>
        <p:spPr>
          <a:xfrm>
            <a:off x="4572000" y="2389273"/>
            <a:ext cx="1885453" cy="307777"/>
          </a:xfrm>
          <a:prstGeom prst="rect">
            <a:avLst/>
          </a:prstGeom>
          <a:noFill/>
        </p:spPr>
        <p:txBody>
          <a:bodyPr wrap="none" rtlCol="0">
            <a:spAutoFit/>
          </a:bodyPr>
          <a:lstStyle/>
          <a:p>
            <a:r>
              <a:rPr lang="en-US" dirty="0"/>
              <a:t>Try this in </a:t>
            </a:r>
            <a:r>
              <a:rPr lang="en-US" dirty="0" err="1"/>
              <a:t>Midjourney</a:t>
            </a:r>
            <a:endParaRPr lang="en-SG" dirty="0"/>
          </a:p>
        </p:txBody>
      </p:sp>
    </p:spTree>
    <p:extLst>
      <p:ext uri="{BB962C8B-B14F-4D97-AF65-F5344CB8AC3E}">
        <p14:creationId xmlns:p14="http://schemas.microsoft.com/office/powerpoint/2010/main" val="3007893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ChatGPT for creative tasks: Writing essays</a:t>
            </a:r>
            <a:endParaRPr/>
          </a:p>
        </p:txBody>
      </p:sp>
      <p:sp>
        <p:nvSpPr>
          <p:cNvPr id="383" name="Google Shape;383;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pic>
        <p:nvPicPr>
          <p:cNvPr id="384" name="Google Shape;384;p43"/>
          <p:cNvPicPr preferRelativeResize="0"/>
          <p:nvPr/>
        </p:nvPicPr>
        <p:blipFill>
          <a:blip r:embed="rId3">
            <a:alphaModFix/>
          </a:blip>
          <a:stretch>
            <a:fillRect/>
          </a:stretch>
        </p:blipFill>
        <p:spPr>
          <a:xfrm>
            <a:off x="1093938" y="1144725"/>
            <a:ext cx="6956136" cy="38209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ChatGPT for creative tasks: Writing drafts</a:t>
            </a:r>
            <a:endParaRPr/>
          </a:p>
        </p:txBody>
      </p:sp>
      <p:sp>
        <p:nvSpPr>
          <p:cNvPr id="390" name="Google Shape;39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pic>
        <p:nvPicPr>
          <p:cNvPr id="391" name="Google Shape;391;p44"/>
          <p:cNvPicPr preferRelativeResize="0"/>
          <p:nvPr/>
        </p:nvPicPr>
        <p:blipFill>
          <a:blip r:embed="rId3">
            <a:alphaModFix/>
          </a:blip>
          <a:stretch>
            <a:fillRect/>
          </a:stretch>
        </p:blipFill>
        <p:spPr>
          <a:xfrm>
            <a:off x="1491125" y="1119325"/>
            <a:ext cx="6161753" cy="3820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Representing Natural Language in Neural Networks</a:t>
            </a:r>
            <a:endParaRPr/>
          </a:p>
        </p:txBody>
      </p:sp>
      <p:sp>
        <p:nvSpPr>
          <p:cNvPr id="60" name="Google Shape;60;p10"/>
          <p:cNvSpPr txBox="1">
            <a:spLocks noGrp="1"/>
          </p:cNvSpPr>
          <p:nvPr>
            <p:ph type="body" idx="1"/>
          </p:nvPr>
        </p:nvSpPr>
        <p:spPr>
          <a:xfrm>
            <a:off x="322350" y="1200400"/>
            <a:ext cx="3207300" cy="54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SemiBold"/>
                <a:ea typeface="Open Sans SemiBold"/>
                <a:cs typeface="Open Sans SemiBold"/>
                <a:sym typeface="Open Sans SemiBold"/>
              </a:rPr>
              <a:t>Word embeddings:</a:t>
            </a:r>
            <a:endParaRPr>
              <a:latin typeface="Open Sans SemiBold"/>
              <a:ea typeface="Open Sans SemiBold"/>
              <a:cs typeface="Open Sans SemiBold"/>
              <a:sym typeface="Open Sans SemiBold"/>
            </a:endParaRPr>
          </a:p>
        </p:txBody>
      </p:sp>
      <p:sp>
        <p:nvSpPr>
          <p:cNvPr id="61" name="Google Shape;6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62" name="Google Shape;62;p10"/>
          <p:cNvPicPr preferRelativeResize="0"/>
          <p:nvPr/>
        </p:nvPicPr>
        <p:blipFill rotWithShape="1">
          <a:blip r:embed="rId3">
            <a:alphaModFix/>
          </a:blip>
          <a:srcRect l="1352" t="9406" r="1352" b="5847"/>
          <a:stretch/>
        </p:blipFill>
        <p:spPr>
          <a:xfrm>
            <a:off x="3589700" y="1227100"/>
            <a:ext cx="5407676" cy="3003875"/>
          </a:xfrm>
          <a:prstGeom prst="rect">
            <a:avLst/>
          </a:prstGeom>
          <a:noFill/>
          <a:ln>
            <a:noFill/>
          </a:ln>
          <a:effectLst>
            <a:outerShdw blurRad="57150" dist="19050" dir="5400000" algn="bl" rotWithShape="0">
              <a:srgbClr val="000000">
                <a:alpha val="50000"/>
              </a:srgbClr>
            </a:outerShdw>
          </a:effectLst>
        </p:spPr>
      </p:pic>
      <p:pic>
        <p:nvPicPr>
          <p:cNvPr id="63" name="Google Shape;63;p10"/>
          <p:cNvPicPr preferRelativeResize="0"/>
          <p:nvPr/>
        </p:nvPicPr>
        <p:blipFill rotWithShape="1">
          <a:blip r:embed="rId4">
            <a:alphaModFix/>
          </a:blip>
          <a:srcRect t="18847" r="44961" b="17498"/>
          <a:stretch/>
        </p:blipFill>
        <p:spPr>
          <a:xfrm>
            <a:off x="703350" y="1659975"/>
            <a:ext cx="2197925" cy="572700"/>
          </a:xfrm>
          <a:prstGeom prst="rect">
            <a:avLst/>
          </a:prstGeom>
          <a:noFill/>
          <a:ln>
            <a:noFill/>
          </a:ln>
        </p:spPr>
      </p:pic>
      <p:grpSp>
        <p:nvGrpSpPr>
          <p:cNvPr id="64" name="Google Shape;64;p10"/>
          <p:cNvGrpSpPr/>
          <p:nvPr/>
        </p:nvGrpSpPr>
        <p:grpSpPr>
          <a:xfrm>
            <a:off x="885275" y="2431050"/>
            <a:ext cx="1674326" cy="899675"/>
            <a:chOff x="885275" y="2354850"/>
            <a:chExt cx="1674326" cy="899675"/>
          </a:xfrm>
        </p:grpSpPr>
        <p:pic>
          <p:nvPicPr>
            <p:cNvPr id="65" name="Google Shape;65;p10"/>
            <p:cNvPicPr preferRelativeResize="0"/>
            <p:nvPr/>
          </p:nvPicPr>
          <p:blipFill rotWithShape="1">
            <a:blip r:embed="rId4">
              <a:alphaModFix/>
            </a:blip>
            <a:srcRect l="58073"/>
            <a:stretch/>
          </p:blipFill>
          <p:spPr>
            <a:xfrm>
              <a:off x="885275" y="2354850"/>
              <a:ext cx="1674326" cy="899675"/>
            </a:xfrm>
            <a:prstGeom prst="rect">
              <a:avLst/>
            </a:prstGeom>
            <a:noFill/>
            <a:ln>
              <a:noFill/>
            </a:ln>
          </p:spPr>
        </p:pic>
        <p:sp>
          <p:nvSpPr>
            <p:cNvPr id="66" name="Google Shape;66;p10"/>
            <p:cNvSpPr/>
            <p:nvPr/>
          </p:nvSpPr>
          <p:spPr>
            <a:xfrm>
              <a:off x="1760250" y="2745350"/>
              <a:ext cx="476400" cy="153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grpSp>
      <p:grpSp>
        <p:nvGrpSpPr>
          <p:cNvPr id="67" name="Google Shape;67;p10"/>
          <p:cNvGrpSpPr/>
          <p:nvPr/>
        </p:nvGrpSpPr>
        <p:grpSpPr>
          <a:xfrm>
            <a:off x="2335626" y="2535424"/>
            <a:ext cx="1194000" cy="573300"/>
            <a:chOff x="2335626" y="2535424"/>
            <a:chExt cx="1194000" cy="573300"/>
          </a:xfrm>
        </p:grpSpPr>
        <p:cxnSp>
          <p:nvCxnSpPr>
            <p:cNvPr id="68" name="Google Shape;68;p10"/>
            <p:cNvCxnSpPr/>
            <p:nvPr/>
          </p:nvCxnSpPr>
          <p:spPr>
            <a:xfrm>
              <a:off x="2388573" y="2535424"/>
              <a:ext cx="0" cy="573300"/>
            </a:xfrm>
            <a:prstGeom prst="straightConnector1">
              <a:avLst/>
            </a:prstGeom>
            <a:noFill/>
            <a:ln w="9525" cap="flat" cmpd="sng">
              <a:solidFill>
                <a:srgbClr val="CC0000"/>
              </a:solidFill>
              <a:prstDash val="solid"/>
              <a:round/>
              <a:headEnd type="none" w="med" len="med"/>
              <a:tailEnd type="triangle" w="med" len="med"/>
            </a:ln>
          </p:spPr>
        </p:cxnSp>
        <p:sp>
          <p:nvSpPr>
            <p:cNvPr id="69" name="Google Shape;69;p10"/>
            <p:cNvSpPr txBox="1"/>
            <p:nvPr/>
          </p:nvSpPr>
          <p:spPr>
            <a:xfrm>
              <a:off x="2335626" y="2544500"/>
              <a:ext cx="1194000" cy="54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latin typeface="Open Sans SemiBold"/>
                  <a:ea typeface="Open Sans SemiBold"/>
                  <a:cs typeface="Open Sans SemiBold"/>
                  <a:sym typeface="Open Sans SemiBold"/>
                </a:rPr>
                <a:t>≈ 100–1000   dims!</a:t>
              </a:r>
              <a:endParaRPr>
                <a:solidFill>
                  <a:srgbClr val="CC0000"/>
                </a:solidFill>
                <a:latin typeface="Open Sans SemiBold"/>
                <a:ea typeface="Open Sans SemiBold"/>
                <a:cs typeface="Open Sans SemiBold"/>
                <a:sym typeface="Open Sans SemiBold"/>
              </a:endParaRPr>
            </a:p>
          </p:txBody>
        </p:sp>
      </p:grpSp>
      <p:sp>
        <p:nvSpPr>
          <p:cNvPr id="70" name="Google Shape;70;p10"/>
          <p:cNvSpPr txBox="1"/>
          <p:nvPr/>
        </p:nvSpPr>
        <p:spPr>
          <a:xfrm>
            <a:off x="322350" y="3444025"/>
            <a:ext cx="3276300" cy="1696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700">
                <a:solidFill>
                  <a:schemeClr val="dk1"/>
                </a:solidFill>
                <a:latin typeface="Open Sans"/>
                <a:ea typeface="Open Sans"/>
                <a:cs typeface="Open Sans"/>
                <a:sym typeface="Open Sans"/>
              </a:rPr>
              <a:t>Models can learn</a:t>
            </a:r>
            <a:endParaRPr sz="1700" i="1">
              <a:solidFill>
                <a:schemeClr val="dk1"/>
              </a:solidFill>
              <a:latin typeface="Open Sans"/>
              <a:ea typeface="Open Sans"/>
              <a:cs typeface="Open Sans"/>
              <a:sym typeface="Open Sans"/>
            </a:endParaRPr>
          </a:p>
          <a:p>
            <a:pPr marL="0" lvl="0" indent="0" algn="ctr" rtl="0">
              <a:lnSpc>
                <a:spcPct val="150000"/>
              </a:lnSpc>
              <a:spcBef>
                <a:spcPts val="0"/>
              </a:spcBef>
              <a:spcAft>
                <a:spcPts val="0"/>
              </a:spcAft>
              <a:buNone/>
            </a:pPr>
            <a:r>
              <a:rPr lang="en" sz="1700" i="1">
                <a:solidFill>
                  <a:schemeClr val="dk1"/>
                </a:solidFill>
                <a:latin typeface="Open Sans"/>
                <a:ea typeface="Open Sans"/>
                <a:cs typeface="Open Sans"/>
                <a:sym typeface="Open Sans"/>
              </a:rPr>
              <a:t>similar words ≈ similar vectors</a:t>
            </a:r>
            <a:endParaRPr sz="1700" i="1">
              <a:solidFill>
                <a:schemeClr val="dk1"/>
              </a:solidFill>
              <a:latin typeface="Open Sans"/>
              <a:ea typeface="Open Sans"/>
              <a:cs typeface="Open Sans"/>
              <a:sym typeface="Open Sans"/>
            </a:endParaRPr>
          </a:p>
          <a:p>
            <a:pPr marL="0" lvl="0" indent="0" algn="l" rtl="0">
              <a:lnSpc>
                <a:spcPct val="150000"/>
              </a:lnSpc>
              <a:spcBef>
                <a:spcPts val="0"/>
              </a:spcBef>
              <a:spcAft>
                <a:spcPts val="0"/>
              </a:spcAft>
              <a:buNone/>
            </a:pPr>
            <a:r>
              <a:rPr lang="en" sz="1700">
                <a:solidFill>
                  <a:schemeClr val="dk1"/>
                </a:solidFill>
                <a:latin typeface="Open Sans"/>
                <a:ea typeface="Open Sans"/>
                <a:cs typeface="Open Sans"/>
                <a:sym typeface="Open Sans"/>
              </a:rPr>
              <a:t>in many possible directions.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ChatGPT for creative tasks: Creating itineraries</a:t>
            </a:r>
            <a:endParaRPr/>
          </a:p>
        </p:txBody>
      </p:sp>
      <p:sp>
        <p:nvSpPr>
          <p:cNvPr id="397" name="Google Shape;397;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pic>
        <p:nvPicPr>
          <p:cNvPr id="398" name="Google Shape;398;p45"/>
          <p:cNvPicPr preferRelativeResize="0"/>
          <p:nvPr/>
        </p:nvPicPr>
        <p:blipFill>
          <a:blip r:embed="rId3">
            <a:alphaModFix/>
          </a:blip>
          <a:stretch>
            <a:fillRect/>
          </a:stretch>
        </p:blipFill>
        <p:spPr>
          <a:xfrm>
            <a:off x="641225" y="1132025"/>
            <a:ext cx="7861548" cy="38209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ChatGPT for code</a:t>
            </a:r>
            <a:endParaRPr/>
          </a:p>
        </p:txBody>
      </p:sp>
      <p:sp>
        <p:nvSpPr>
          <p:cNvPr id="404" name="Google Shape;40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pic>
        <p:nvPicPr>
          <p:cNvPr id="405" name="Google Shape;405;p46"/>
          <p:cNvPicPr preferRelativeResize="0"/>
          <p:nvPr/>
        </p:nvPicPr>
        <p:blipFill>
          <a:blip r:embed="rId3">
            <a:alphaModFix/>
          </a:blip>
          <a:stretch>
            <a:fillRect/>
          </a:stretch>
        </p:blipFill>
        <p:spPr>
          <a:xfrm>
            <a:off x="152400" y="1170125"/>
            <a:ext cx="8839199" cy="742589"/>
          </a:xfrm>
          <a:prstGeom prst="rect">
            <a:avLst/>
          </a:prstGeom>
          <a:noFill/>
          <a:ln>
            <a:noFill/>
          </a:ln>
          <a:effectLst>
            <a:outerShdw blurRad="57150" dist="19050" dir="5400000" algn="bl" rotWithShape="0">
              <a:srgbClr val="000000">
                <a:alpha val="50000"/>
              </a:srgbClr>
            </a:outerShdw>
          </a:effectLst>
        </p:spPr>
      </p:pic>
      <p:pic>
        <p:nvPicPr>
          <p:cNvPr id="406" name="Google Shape;406;p46"/>
          <p:cNvPicPr preferRelativeResize="0"/>
          <p:nvPr/>
        </p:nvPicPr>
        <p:blipFill>
          <a:blip r:embed="rId4">
            <a:alphaModFix/>
          </a:blip>
          <a:stretch>
            <a:fillRect/>
          </a:stretch>
        </p:blipFill>
        <p:spPr>
          <a:xfrm>
            <a:off x="1759292" y="1999400"/>
            <a:ext cx="5625421" cy="31441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ChatGPT for code</a:t>
            </a:r>
            <a:endParaRPr/>
          </a:p>
        </p:txBody>
      </p:sp>
      <p:sp>
        <p:nvSpPr>
          <p:cNvPr id="412" name="Google Shape;41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pic>
        <p:nvPicPr>
          <p:cNvPr id="413" name="Google Shape;413;p47"/>
          <p:cNvPicPr preferRelativeResize="0"/>
          <p:nvPr/>
        </p:nvPicPr>
        <p:blipFill>
          <a:blip r:embed="rId3">
            <a:alphaModFix/>
          </a:blip>
          <a:stretch>
            <a:fillRect/>
          </a:stretch>
        </p:blipFill>
        <p:spPr>
          <a:xfrm>
            <a:off x="152400" y="1170125"/>
            <a:ext cx="8839202" cy="507573"/>
          </a:xfrm>
          <a:prstGeom prst="rect">
            <a:avLst/>
          </a:prstGeom>
          <a:noFill/>
          <a:ln>
            <a:noFill/>
          </a:ln>
          <a:effectLst>
            <a:outerShdw blurRad="57150" dist="19050" dir="5400000" algn="bl" rotWithShape="0">
              <a:srgbClr val="000000">
                <a:alpha val="50000"/>
              </a:srgbClr>
            </a:outerShdw>
          </a:effectLst>
        </p:spPr>
      </p:pic>
      <p:pic>
        <p:nvPicPr>
          <p:cNvPr id="414" name="Google Shape;414;p47"/>
          <p:cNvPicPr preferRelativeResize="0"/>
          <p:nvPr/>
        </p:nvPicPr>
        <p:blipFill>
          <a:blip r:embed="rId4">
            <a:alphaModFix/>
          </a:blip>
          <a:stretch>
            <a:fillRect/>
          </a:stretch>
        </p:blipFill>
        <p:spPr>
          <a:xfrm>
            <a:off x="152400" y="1830098"/>
            <a:ext cx="6149743" cy="3161002"/>
          </a:xfrm>
          <a:prstGeom prst="rect">
            <a:avLst/>
          </a:prstGeom>
          <a:noFill/>
          <a:ln>
            <a:noFill/>
          </a:ln>
          <a:effectLst>
            <a:outerShdw blurRad="57150" dist="19050" dir="5400000" algn="bl" rotWithShape="0">
              <a:srgbClr val="000000">
                <a:alpha val="50000"/>
              </a:srgbClr>
            </a:outerShdw>
          </a:effectLst>
        </p:spPr>
      </p:pic>
      <p:pic>
        <p:nvPicPr>
          <p:cNvPr id="415" name="Google Shape;415;p47"/>
          <p:cNvPicPr preferRelativeResize="0"/>
          <p:nvPr/>
        </p:nvPicPr>
        <p:blipFill>
          <a:blip r:embed="rId5">
            <a:alphaModFix/>
          </a:blip>
          <a:stretch>
            <a:fillRect/>
          </a:stretch>
        </p:blipFill>
        <p:spPr>
          <a:xfrm>
            <a:off x="6608073" y="2615562"/>
            <a:ext cx="1643525" cy="159007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Dialogue: Incorporating history into models</a:t>
            </a:r>
            <a:endParaRPr/>
          </a:p>
        </p:txBody>
      </p:sp>
      <p:sp>
        <p:nvSpPr>
          <p:cNvPr id="421" name="Google Shape;421;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pic>
        <p:nvPicPr>
          <p:cNvPr id="422" name="Google Shape;422;p48"/>
          <p:cNvPicPr preferRelativeResize="0"/>
          <p:nvPr/>
        </p:nvPicPr>
        <p:blipFill>
          <a:blip r:embed="rId3">
            <a:alphaModFix/>
          </a:blip>
          <a:stretch>
            <a:fillRect/>
          </a:stretch>
        </p:blipFill>
        <p:spPr>
          <a:xfrm>
            <a:off x="751513" y="1155125"/>
            <a:ext cx="7640972" cy="620950"/>
          </a:xfrm>
          <a:prstGeom prst="rect">
            <a:avLst/>
          </a:prstGeom>
          <a:noFill/>
          <a:ln>
            <a:noFill/>
          </a:ln>
          <a:effectLst>
            <a:outerShdw blurRad="57150" dist="19050" dir="5400000" algn="bl" rotWithShape="0">
              <a:srgbClr val="000000">
                <a:alpha val="50000"/>
              </a:srgbClr>
            </a:outerShdw>
          </a:effectLst>
        </p:spPr>
      </p:pic>
      <p:pic>
        <p:nvPicPr>
          <p:cNvPr id="423" name="Google Shape;423;p48"/>
          <p:cNvPicPr preferRelativeResize="0"/>
          <p:nvPr/>
        </p:nvPicPr>
        <p:blipFill>
          <a:blip r:embed="rId4">
            <a:alphaModFix/>
          </a:blip>
          <a:stretch>
            <a:fillRect/>
          </a:stretch>
        </p:blipFill>
        <p:spPr>
          <a:xfrm>
            <a:off x="569750" y="1995277"/>
            <a:ext cx="7822719" cy="1152937"/>
          </a:xfrm>
          <a:prstGeom prst="rect">
            <a:avLst/>
          </a:prstGeom>
          <a:noFill/>
          <a:ln>
            <a:noFill/>
          </a:ln>
          <a:effectLst>
            <a:outerShdw blurRad="57150" dist="19050" dir="5400000" algn="bl" rotWithShape="0">
              <a:srgbClr val="000000">
                <a:alpha val="50000"/>
              </a:srgbClr>
            </a:outerShdw>
          </a:effectLst>
        </p:spPr>
      </p:pic>
      <p:pic>
        <p:nvPicPr>
          <p:cNvPr id="424" name="Google Shape;424;p48"/>
          <p:cNvPicPr preferRelativeResize="0"/>
          <p:nvPr/>
        </p:nvPicPr>
        <p:blipFill>
          <a:blip r:embed="rId5">
            <a:alphaModFix/>
          </a:blip>
          <a:stretch>
            <a:fillRect/>
          </a:stretch>
        </p:blipFill>
        <p:spPr>
          <a:xfrm>
            <a:off x="751525" y="3239152"/>
            <a:ext cx="6751825" cy="474300"/>
          </a:xfrm>
          <a:prstGeom prst="rect">
            <a:avLst/>
          </a:prstGeom>
          <a:noFill/>
          <a:ln>
            <a:noFill/>
          </a:ln>
          <a:effectLst>
            <a:outerShdw blurRad="57150" dist="19050" dir="5400000" algn="bl" rotWithShape="0">
              <a:srgbClr val="000000">
                <a:alpha val="50000"/>
              </a:srgbClr>
            </a:outerShdw>
          </a:effectLst>
        </p:spPr>
      </p:pic>
      <p:pic>
        <p:nvPicPr>
          <p:cNvPr id="425" name="Google Shape;425;p48"/>
          <p:cNvPicPr preferRelativeResize="0"/>
          <p:nvPr/>
        </p:nvPicPr>
        <p:blipFill>
          <a:blip r:embed="rId6">
            <a:alphaModFix/>
          </a:blip>
          <a:stretch>
            <a:fillRect/>
          </a:stretch>
        </p:blipFill>
        <p:spPr>
          <a:xfrm>
            <a:off x="564378" y="3903873"/>
            <a:ext cx="7278520" cy="11529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Dialogue: How does it work?</a:t>
            </a:r>
            <a:endParaRPr/>
          </a:p>
        </p:txBody>
      </p:sp>
      <p:sp>
        <p:nvSpPr>
          <p:cNvPr id="431" name="Google Shape;43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pic>
        <p:nvPicPr>
          <p:cNvPr id="432" name="Google Shape;432;p49"/>
          <p:cNvPicPr preferRelativeResize="0"/>
          <p:nvPr/>
        </p:nvPicPr>
        <p:blipFill>
          <a:blip r:embed="rId3">
            <a:alphaModFix/>
          </a:blip>
          <a:stretch>
            <a:fillRect/>
          </a:stretch>
        </p:blipFill>
        <p:spPr>
          <a:xfrm>
            <a:off x="64225" y="1170125"/>
            <a:ext cx="6174024" cy="1545700"/>
          </a:xfrm>
          <a:prstGeom prst="rect">
            <a:avLst/>
          </a:prstGeom>
          <a:noFill/>
          <a:ln>
            <a:noFill/>
          </a:ln>
          <a:effectLst>
            <a:outerShdw blurRad="57150" dist="19050" dir="5400000" algn="bl" rotWithShape="0">
              <a:srgbClr val="000000">
                <a:alpha val="50000"/>
              </a:srgbClr>
            </a:outerShdw>
          </a:effectLst>
        </p:spPr>
      </p:pic>
      <p:pic>
        <p:nvPicPr>
          <p:cNvPr id="433" name="Google Shape;433;p49"/>
          <p:cNvPicPr preferRelativeResize="0"/>
          <p:nvPr/>
        </p:nvPicPr>
        <p:blipFill>
          <a:blip r:embed="rId4">
            <a:alphaModFix/>
          </a:blip>
          <a:stretch>
            <a:fillRect/>
          </a:stretch>
        </p:blipFill>
        <p:spPr>
          <a:xfrm>
            <a:off x="64225" y="2817075"/>
            <a:ext cx="6174025" cy="1345741"/>
          </a:xfrm>
          <a:prstGeom prst="rect">
            <a:avLst/>
          </a:prstGeom>
          <a:noFill/>
          <a:ln>
            <a:noFill/>
          </a:ln>
          <a:effectLst>
            <a:outerShdw blurRad="57150" dist="19050" dir="5400000" algn="bl" rotWithShape="0">
              <a:srgbClr val="000000">
                <a:alpha val="50000"/>
              </a:srgbClr>
            </a:outerShdw>
          </a:effectLst>
        </p:spPr>
      </p:pic>
      <p:sp>
        <p:nvSpPr>
          <p:cNvPr id="434" name="Google Shape;434;p49"/>
          <p:cNvSpPr txBox="1"/>
          <p:nvPr/>
        </p:nvSpPr>
        <p:spPr>
          <a:xfrm>
            <a:off x="6327150" y="1940700"/>
            <a:ext cx="2895600" cy="21236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GPT-3 is fine-tuned for next-token prediction on dialogue datasets, so it learns to produce the next utterance for a user query.</a:t>
            </a:r>
          </a:p>
          <a:p>
            <a:pPr marL="0" lvl="0" indent="0" algn="l" rtl="0">
              <a:spcBef>
                <a:spcPts val="0"/>
              </a:spcBef>
              <a:spcAft>
                <a:spcPts val="0"/>
              </a:spcAft>
              <a:buNone/>
            </a:pPr>
            <a:endParaRPr lang="en"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So how they do is, they take the first 3 chunks as inputs and then </a:t>
            </a:r>
          </a:p>
          <a:p>
            <a:pPr marL="0" lvl="0" indent="0" algn="l" rtl="0">
              <a:spcBef>
                <a:spcPts val="0"/>
              </a:spcBef>
              <a:spcAft>
                <a:spcPts val="0"/>
              </a:spcAft>
              <a:buNone/>
            </a:pPr>
            <a:r>
              <a:rPr lang="en-SG" dirty="0">
                <a:latin typeface="Open Sans"/>
                <a:ea typeface="Open Sans"/>
                <a:cs typeface="Open Sans"/>
                <a:sym typeface="Open Sans"/>
              </a:rPr>
              <a:t>P</a:t>
            </a:r>
            <a:r>
              <a:rPr lang="en" dirty="0">
                <a:latin typeface="Open Sans"/>
                <a:ea typeface="Open Sans"/>
                <a:cs typeface="Open Sans"/>
                <a:sym typeface="Open Sans"/>
              </a:rPr>
              <a:t>redict the last chunk</a:t>
            </a:r>
            <a:endParaRPr dirty="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In-context learning</a:t>
            </a:r>
            <a:endParaRPr/>
          </a:p>
        </p:txBody>
      </p:sp>
      <p:sp>
        <p:nvSpPr>
          <p:cNvPr id="440" name="Google Shape;440;p50"/>
          <p:cNvSpPr txBox="1">
            <a:spLocks noGrp="1"/>
          </p:cNvSpPr>
          <p:nvPr>
            <p:ph type="body" idx="1"/>
          </p:nvPr>
        </p:nvSpPr>
        <p:spPr>
          <a:xfrm>
            <a:off x="466350" y="1152475"/>
            <a:ext cx="8194500" cy="801600"/>
          </a:xfrm>
          <a:prstGeom prst="rect">
            <a:avLst/>
          </a:prstGeom>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SzPts val="1700"/>
              <a:buAutoNum type="arabicPeriod"/>
            </a:pPr>
            <a:r>
              <a:rPr lang="en"/>
              <a:t>Can LLMs solve novel tasks not seen during training?</a:t>
            </a:r>
            <a:endParaRPr/>
          </a:p>
          <a:p>
            <a:pPr marL="457200" lvl="0" indent="-336550" algn="l" rtl="0">
              <a:lnSpc>
                <a:spcPct val="115000"/>
              </a:lnSpc>
              <a:spcBef>
                <a:spcPts val="0"/>
              </a:spcBef>
              <a:spcAft>
                <a:spcPts val="0"/>
              </a:spcAft>
              <a:buSzPts val="1700"/>
              <a:buAutoNum type="arabicPeriod"/>
            </a:pPr>
            <a:r>
              <a:rPr lang="en"/>
              <a:t>Or answer questions in a certain style?</a:t>
            </a:r>
            <a:endParaRPr/>
          </a:p>
        </p:txBody>
      </p:sp>
      <p:sp>
        <p:nvSpPr>
          <p:cNvPr id="441" name="Google Shape;441;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442" name="Google Shape;442;p50"/>
          <p:cNvPicPr preferRelativeResize="0"/>
          <p:nvPr/>
        </p:nvPicPr>
        <p:blipFill>
          <a:blip r:embed="rId3">
            <a:alphaModFix/>
          </a:blip>
          <a:stretch>
            <a:fillRect/>
          </a:stretch>
        </p:blipFill>
        <p:spPr>
          <a:xfrm>
            <a:off x="7305277" y="1152475"/>
            <a:ext cx="1167175" cy="3606025"/>
          </a:xfrm>
          <a:prstGeom prst="rect">
            <a:avLst/>
          </a:prstGeom>
          <a:noFill/>
          <a:ln>
            <a:noFill/>
          </a:ln>
        </p:spPr>
      </p:pic>
      <p:sp>
        <p:nvSpPr>
          <p:cNvPr id="443" name="Google Shape;443;p50"/>
          <p:cNvSpPr/>
          <p:nvPr/>
        </p:nvSpPr>
        <p:spPr>
          <a:xfrm>
            <a:off x="7728975" y="1093925"/>
            <a:ext cx="638400" cy="8016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0"/>
          <p:cNvSpPr/>
          <p:nvPr/>
        </p:nvSpPr>
        <p:spPr>
          <a:xfrm>
            <a:off x="7728975" y="1971725"/>
            <a:ext cx="638400" cy="9399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0"/>
          <p:cNvSpPr txBox="1"/>
          <p:nvPr/>
        </p:nvSpPr>
        <p:spPr>
          <a:xfrm>
            <a:off x="5864000" y="1825800"/>
            <a:ext cx="185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Demonstrations</a:t>
            </a:r>
            <a:endParaRPr b="1">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In-context learning</a:t>
            </a:r>
            <a:endParaRPr/>
          </a:p>
        </p:txBody>
      </p:sp>
      <p:sp>
        <p:nvSpPr>
          <p:cNvPr id="451" name="Google Shape;451;p51"/>
          <p:cNvSpPr txBox="1">
            <a:spLocks noGrp="1"/>
          </p:cNvSpPr>
          <p:nvPr>
            <p:ph type="body" idx="1"/>
          </p:nvPr>
        </p:nvSpPr>
        <p:spPr>
          <a:xfrm>
            <a:off x="466350" y="1152475"/>
            <a:ext cx="8194500" cy="801600"/>
          </a:xfrm>
          <a:prstGeom prst="rect">
            <a:avLst/>
          </a:prstGeom>
        </p:spPr>
        <p:txBody>
          <a:bodyPr spcFirstLastPara="1" wrap="square" lIns="91425" tIns="91425" rIns="91425" bIns="91425" anchor="t" anchorCtr="0">
            <a:normAutofit fontScale="85000" lnSpcReduction="20000"/>
          </a:bodyPr>
          <a:lstStyle/>
          <a:p>
            <a:pPr marL="457200" lvl="0" indent="-336550" algn="l" rtl="0">
              <a:lnSpc>
                <a:spcPct val="115000"/>
              </a:lnSpc>
              <a:spcBef>
                <a:spcPts val="0"/>
              </a:spcBef>
              <a:spcAft>
                <a:spcPts val="0"/>
              </a:spcAft>
              <a:buSzPts val="1700"/>
              <a:buAutoNum type="arabicPeriod"/>
            </a:pPr>
            <a:r>
              <a:rPr lang="en" dirty="0"/>
              <a:t>Can LLMs extrapolate from demonstrations?</a:t>
            </a:r>
          </a:p>
          <a:p>
            <a:pPr marL="457200" lvl="0" indent="-336550" algn="l" rtl="0">
              <a:lnSpc>
                <a:spcPct val="115000"/>
              </a:lnSpc>
              <a:spcBef>
                <a:spcPts val="0"/>
              </a:spcBef>
              <a:spcAft>
                <a:spcPts val="0"/>
              </a:spcAft>
              <a:buSzPts val="1700"/>
              <a:buAutoNum type="arabicPeriod"/>
            </a:pPr>
            <a:r>
              <a:rPr lang="en" dirty="0"/>
              <a:t>So this is a good way of teaching Chat GPT with demonstrations instead of </a:t>
            </a:r>
          </a:p>
          <a:p>
            <a:pPr marL="120650" lvl="0" indent="0" algn="l" rtl="0">
              <a:lnSpc>
                <a:spcPct val="115000"/>
              </a:lnSpc>
              <a:spcBef>
                <a:spcPts val="0"/>
              </a:spcBef>
              <a:spcAft>
                <a:spcPts val="0"/>
              </a:spcAft>
              <a:buSzPts val="1700"/>
              <a:buNone/>
            </a:pPr>
            <a:r>
              <a:rPr lang="en" dirty="0"/>
              <a:t>       instructions</a:t>
            </a:r>
            <a:endParaRPr dirty="0"/>
          </a:p>
        </p:txBody>
      </p:sp>
      <p:sp>
        <p:nvSpPr>
          <p:cNvPr id="452" name="Google Shape;452;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453" name="Google Shape;453;p51"/>
          <p:cNvPicPr preferRelativeResize="0"/>
          <p:nvPr/>
        </p:nvPicPr>
        <p:blipFill>
          <a:blip r:embed="rId3">
            <a:alphaModFix/>
          </a:blip>
          <a:stretch>
            <a:fillRect/>
          </a:stretch>
        </p:blipFill>
        <p:spPr>
          <a:xfrm>
            <a:off x="969975" y="1954075"/>
            <a:ext cx="4748839" cy="2884625"/>
          </a:xfrm>
          <a:prstGeom prst="rect">
            <a:avLst/>
          </a:prstGeom>
          <a:noFill/>
          <a:ln>
            <a:noFill/>
          </a:ln>
          <a:effectLst>
            <a:outerShdw blurRad="57150" dist="19050" dir="5400000" algn="bl" rotWithShape="0">
              <a:srgbClr val="000000">
                <a:alpha val="50000"/>
              </a:srgbClr>
            </a:outerShdw>
          </a:effectLst>
        </p:spPr>
      </p:pic>
      <p:sp>
        <p:nvSpPr>
          <p:cNvPr id="454" name="Google Shape;454;p51"/>
          <p:cNvSpPr txBox="1"/>
          <p:nvPr/>
        </p:nvSpPr>
        <p:spPr>
          <a:xfrm>
            <a:off x="6222439" y="2149437"/>
            <a:ext cx="2905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ChatGPT understands that:</a:t>
            </a: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A = politics</a:t>
            </a: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B = sports</a:t>
            </a:r>
            <a:endParaRPr dirty="0">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a:t>Part III: Potential limitations of ChatGPT</a:t>
            </a:r>
            <a:endParaRPr sz="3400"/>
          </a:p>
        </p:txBody>
      </p:sp>
      <p:sp>
        <p:nvSpPr>
          <p:cNvPr id="460" name="Google Shape;46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Outputs are probabilistic</a:t>
            </a:r>
            <a:endParaRPr/>
          </a:p>
        </p:txBody>
      </p:sp>
      <p:sp>
        <p:nvSpPr>
          <p:cNvPr id="466" name="Google Shape;46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467" name="Google Shape;467;p53"/>
          <p:cNvPicPr preferRelativeResize="0"/>
          <p:nvPr/>
        </p:nvPicPr>
        <p:blipFill>
          <a:blip r:embed="rId3">
            <a:alphaModFix/>
          </a:blip>
          <a:stretch>
            <a:fillRect/>
          </a:stretch>
        </p:blipFill>
        <p:spPr>
          <a:xfrm>
            <a:off x="152400" y="1170125"/>
            <a:ext cx="7067398" cy="1575200"/>
          </a:xfrm>
          <a:prstGeom prst="rect">
            <a:avLst/>
          </a:prstGeom>
          <a:noFill/>
          <a:ln>
            <a:noFill/>
          </a:ln>
          <a:effectLst>
            <a:outerShdw blurRad="57150" dist="19050" dir="5400000" algn="bl" rotWithShape="0">
              <a:srgbClr val="000000">
                <a:alpha val="50000"/>
              </a:srgbClr>
            </a:outerShdw>
          </a:effectLst>
        </p:spPr>
      </p:pic>
      <p:pic>
        <p:nvPicPr>
          <p:cNvPr id="468" name="Google Shape;468;p53"/>
          <p:cNvPicPr preferRelativeResize="0"/>
          <p:nvPr/>
        </p:nvPicPr>
        <p:blipFill>
          <a:blip r:embed="rId4">
            <a:alphaModFix/>
          </a:blip>
          <a:stretch>
            <a:fillRect/>
          </a:stretch>
        </p:blipFill>
        <p:spPr>
          <a:xfrm>
            <a:off x="152400" y="2897725"/>
            <a:ext cx="7931402" cy="807725"/>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ChatGPT can hallucinate</a:t>
            </a:r>
            <a:endParaRPr/>
          </a:p>
        </p:txBody>
      </p:sp>
      <p:sp>
        <p:nvSpPr>
          <p:cNvPr id="474" name="Google Shape;47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475" name="Google Shape;475;p54"/>
          <p:cNvPicPr preferRelativeResize="0"/>
          <p:nvPr/>
        </p:nvPicPr>
        <p:blipFill>
          <a:blip r:embed="rId3">
            <a:alphaModFix/>
          </a:blip>
          <a:stretch>
            <a:fillRect/>
          </a:stretch>
        </p:blipFill>
        <p:spPr>
          <a:xfrm>
            <a:off x="152400" y="1093925"/>
            <a:ext cx="8839199" cy="2476351"/>
          </a:xfrm>
          <a:prstGeom prst="rect">
            <a:avLst/>
          </a:prstGeom>
          <a:noFill/>
          <a:ln>
            <a:noFill/>
          </a:ln>
          <a:effectLst>
            <a:outerShdw blurRad="57150" dist="19050" dir="5400000" algn="bl" rotWithShape="0">
              <a:srgbClr val="000000">
                <a:alpha val="50000"/>
              </a:srgbClr>
            </a:outerShdw>
          </a:effectLst>
        </p:spPr>
      </p:pic>
      <p:sp>
        <p:nvSpPr>
          <p:cNvPr id="476" name="Google Shape;476;p54"/>
          <p:cNvSpPr txBox="1"/>
          <p:nvPr/>
        </p:nvSpPr>
        <p:spPr>
          <a:xfrm>
            <a:off x="1190925" y="4865275"/>
            <a:ext cx="67623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Light"/>
                <a:ea typeface="Open Sans Light"/>
                <a:cs typeface="Open Sans Light"/>
                <a:sym typeface="Open Sans Light"/>
              </a:rPr>
              <a:t>[Bang et al., 2023:</a:t>
            </a:r>
            <a:r>
              <a:rPr lang="en" sz="1100" u="sng">
                <a:solidFill>
                  <a:schemeClr val="hlink"/>
                </a:solidFill>
                <a:hlinkClick r:id="rId4"/>
              </a:rPr>
              <a:t>https://arxiv.org/pdf/2302.04023.pdf</a:t>
            </a:r>
            <a:r>
              <a:rPr lang="en" sz="1100">
                <a:latin typeface="Open Sans Light"/>
                <a:ea typeface="Open Sans Light"/>
                <a:cs typeface="Open Sans Light"/>
                <a:sym typeface="Open Sans Light"/>
              </a:rPr>
              <a:t>]</a:t>
            </a:r>
            <a:endParaRPr sz="1100">
              <a:latin typeface="Open Sans Light"/>
              <a:ea typeface="Open Sans Light"/>
              <a:cs typeface="Open Sans Light"/>
              <a:sym typeface="Open Sans Light"/>
            </a:endParaRPr>
          </a:p>
        </p:txBody>
      </p:sp>
      <p:sp>
        <p:nvSpPr>
          <p:cNvPr id="477" name="Google Shape;477;p54"/>
          <p:cNvSpPr txBox="1"/>
          <p:nvPr/>
        </p:nvSpPr>
        <p:spPr>
          <a:xfrm>
            <a:off x="1517100" y="4119875"/>
            <a:ext cx="731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Numbers marked in </a:t>
            </a:r>
            <a:r>
              <a:rPr lang="en">
                <a:solidFill>
                  <a:srgbClr val="FF0000"/>
                </a:solidFill>
                <a:latin typeface="Open Sans"/>
                <a:ea typeface="Open Sans"/>
                <a:cs typeface="Open Sans"/>
                <a:sym typeface="Open Sans"/>
              </a:rPr>
              <a:t>red</a:t>
            </a:r>
            <a:r>
              <a:rPr lang="en">
                <a:latin typeface="Open Sans"/>
                <a:ea typeface="Open Sans"/>
                <a:cs typeface="Open Sans"/>
                <a:sym typeface="Open Sans"/>
              </a:rPr>
              <a:t> are wrong, ChatGPT imagines them.</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Modeling Natural Language</a:t>
            </a:r>
            <a:endParaRPr/>
          </a:p>
        </p:txBody>
      </p:sp>
      <p:sp>
        <p:nvSpPr>
          <p:cNvPr id="76" name="Google Shape;76;p11"/>
          <p:cNvSpPr txBox="1">
            <a:spLocks noGrp="1"/>
          </p:cNvSpPr>
          <p:nvPr>
            <p:ph type="body" idx="1"/>
          </p:nvPr>
        </p:nvSpPr>
        <p:spPr>
          <a:xfrm>
            <a:off x="432325" y="2923225"/>
            <a:ext cx="8194500" cy="2133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Open Sans SemiBold"/>
                <a:ea typeface="Open Sans SemiBold"/>
                <a:cs typeface="Open Sans SemiBold"/>
                <a:sym typeface="Open Sans SemiBold"/>
              </a:rPr>
              <a:t>Left-to-right language models:</a:t>
            </a:r>
            <a:endParaRPr>
              <a:latin typeface="Open Sans SemiBold"/>
              <a:ea typeface="Open Sans SemiBold"/>
              <a:cs typeface="Open Sans SemiBold"/>
              <a:sym typeface="Open Sans SemiBold"/>
            </a:endParaRPr>
          </a:p>
          <a:p>
            <a:pPr marL="0" lvl="0" indent="457200" algn="l" rtl="0">
              <a:lnSpc>
                <a:spcPct val="100000"/>
              </a:lnSpc>
              <a:spcBef>
                <a:spcPts val="0"/>
              </a:spcBef>
              <a:spcAft>
                <a:spcPts val="0"/>
              </a:spcAft>
              <a:buClr>
                <a:schemeClr val="dk1"/>
              </a:buClr>
              <a:buSzPts val="1100"/>
              <a:buFont typeface="Arial"/>
              <a:buNone/>
            </a:pPr>
            <a:r>
              <a:rPr lang="en"/>
              <a:t>p(</a:t>
            </a:r>
            <a:r>
              <a:rPr lang="en">
                <a:solidFill>
                  <a:schemeClr val="accent1"/>
                </a:solidFill>
              </a:rPr>
              <a:t>a turtle swims in the ocean</a:t>
            </a:r>
            <a:r>
              <a:rPr lang="en"/>
              <a:t>) = 	p(</a:t>
            </a:r>
            <a:r>
              <a:rPr lang="en">
                <a:solidFill>
                  <a:schemeClr val="accent1"/>
                </a:solidFill>
              </a:rPr>
              <a:t>a</a:t>
            </a:r>
            <a:r>
              <a:rPr lang="en"/>
              <a:t>) </a:t>
            </a:r>
            <a:endParaRPr/>
          </a:p>
          <a:p>
            <a:pPr marL="3200400" lvl="0" indent="457200" algn="l" rtl="0">
              <a:lnSpc>
                <a:spcPct val="100000"/>
              </a:lnSpc>
              <a:spcBef>
                <a:spcPts val="0"/>
              </a:spcBef>
              <a:spcAft>
                <a:spcPts val="0"/>
              </a:spcAft>
              <a:buClr>
                <a:schemeClr val="dk1"/>
              </a:buClr>
              <a:buSzPts val="1100"/>
              <a:buFont typeface="Arial"/>
              <a:buNone/>
            </a:pPr>
            <a:r>
              <a:rPr lang="en"/>
              <a:t>p(</a:t>
            </a:r>
            <a:r>
              <a:rPr lang="en">
                <a:solidFill>
                  <a:schemeClr val="accent1"/>
                </a:solidFill>
              </a:rPr>
              <a:t>turtle</a:t>
            </a:r>
            <a:r>
              <a:rPr lang="en"/>
              <a:t> 	| </a:t>
            </a:r>
            <a:r>
              <a:rPr lang="en">
                <a:solidFill>
                  <a:schemeClr val="accent1"/>
                </a:solidFill>
              </a:rPr>
              <a:t>a</a:t>
            </a:r>
            <a:r>
              <a:rPr lang="en"/>
              <a:t>)</a:t>
            </a:r>
            <a:endParaRPr/>
          </a:p>
          <a:p>
            <a:pPr marL="3200400" lvl="0" indent="457200" algn="l" rtl="0">
              <a:lnSpc>
                <a:spcPct val="100000"/>
              </a:lnSpc>
              <a:spcBef>
                <a:spcPts val="0"/>
              </a:spcBef>
              <a:spcAft>
                <a:spcPts val="0"/>
              </a:spcAft>
              <a:buClr>
                <a:schemeClr val="dk1"/>
              </a:buClr>
              <a:buSzPts val="1100"/>
              <a:buFont typeface="Arial"/>
              <a:buNone/>
            </a:pPr>
            <a:r>
              <a:rPr lang="en"/>
              <a:t>p(</a:t>
            </a:r>
            <a:r>
              <a:rPr lang="en">
                <a:solidFill>
                  <a:schemeClr val="accent1"/>
                </a:solidFill>
              </a:rPr>
              <a:t>swims</a:t>
            </a:r>
            <a:r>
              <a:rPr lang="en"/>
              <a:t> 	| </a:t>
            </a:r>
            <a:r>
              <a:rPr lang="en">
                <a:solidFill>
                  <a:schemeClr val="accent1"/>
                </a:solidFill>
              </a:rPr>
              <a:t>a</a:t>
            </a:r>
            <a:r>
              <a:rPr lang="en"/>
              <a:t> </a:t>
            </a:r>
            <a:r>
              <a:rPr lang="en">
                <a:solidFill>
                  <a:schemeClr val="accent1"/>
                </a:solidFill>
              </a:rPr>
              <a:t>turtle</a:t>
            </a:r>
            <a:r>
              <a:rPr lang="en"/>
              <a:t>)</a:t>
            </a:r>
            <a:endParaRPr/>
          </a:p>
          <a:p>
            <a:pPr marL="3200400" lvl="0" indent="457200" algn="l" rtl="0">
              <a:lnSpc>
                <a:spcPct val="100000"/>
              </a:lnSpc>
              <a:spcBef>
                <a:spcPts val="0"/>
              </a:spcBef>
              <a:spcAft>
                <a:spcPts val="0"/>
              </a:spcAft>
              <a:buClr>
                <a:schemeClr val="dk1"/>
              </a:buClr>
              <a:buSzPts val="1100"/>
              <a:buFont typeface="Arial"/>
              <a:buNone/>
            </a:pPr>
            <a:r>
              <a:rPr lang="en"/>
              <a:t>p(</a:t>
            </a:r>
            <a:r>
              <a:rPr lang="en">
                <a:solidFill>
                  <a:schemeClr val="accent1"/>
                </a:solidFill>
              </a:rPr>
              <a:t>in</a:t>
            </a:r>
            <a:r>
              <a:rPr lang="en"/>
              <a:t>         	| </a:t>
            </a:r>
            <a:r>
              <a:rPr lang="en">
                <a:solidFill>
                  <a:schemeClr val="accent1"/>
                </a:solidFill>
              </a:rPr>
              <a:t>a</a:t>
            </a:r>
            <a:r>
              <a:rPr lang="en"/>
              <a:t> </a:t>
            </a:r>
            <a:r>
              <a:rPr lang="en">
                <a:solidFill>
                  <a:schemeClr val="accent1"/>
                </a:solidFill>
              </a:rPr>
              <a:t>turtle</a:t>
            </a:r>
            <a:r>
              <a:rPr lang="en"/>
              <a:t> </a:t>
            </a:r>
            <a:r>
              <a:rPr lang="en">
                <a:solidFill>
                  <a:schemeClr val="accent1"/>
                </a:solidFill>
              </a:rPr>
              <a:t>swims</a:t>
            </a:r>
            <a:r>
              <a:rPr lang="en"/>
              <a:t>)</a:t>
            </a:r>
            <a:endParaRPr/>
          </a:p>
          <a:p>
            <a:pPr marL="3200400" lvl="0" indent="457200" algn="l" rtl="0">
              <a:lnSpc>
                <a:spcPct val="100000"/>
              </a:lnSpc>
              <a:spcBef>
                <a:spcPts val="0"/>
              </a:spcBef>
              <a:spcAft>
                <a:spcPts val="0"/>
              </a:spcAft>
              <a:buClr>
                <a:schemeClr val="dk1"/>
              </a:buClr>
              <a:buSzPts val="1100"/>
              <a:buFont typeface="Arial"/>
              <a:buNone/>
            </a:pPr>
            <a:r>
              <a:rPr lang="en"/>
              <a:t>p(</a:t>
            </a:r>
            <a:r>
              <a:rPr lang="en">
                <a:solidFill>
                  <a:schemeClr val="accent1"/>
                </a:solidFill>
              </a:rPr>
              <a:t>the</a:t>
            </a:r>
            <a:r>
              <a:rPr lang="en"/>
              <a:t>	| </a:t>
            </a:r>
            <a:r>
              <a:rPr lang="en">
                <a:solidFill>
                  <a:schemeClr val="accent1"/>
                </a:solidFill>
              </a:rPr>
              <a:t>a</a:t>
            </a:r>
            <a:r>
              <a:rPr lang="en"/>
              <a:t> </a:t>
            </a:r>
            <a:r>
              <a:rPr lang="en">
                <a:solidFill>
                  <a:schemeClr val="accent1"/>
                </a:solidFill>
              </a:rPr>
              <a:t>turtle</a:t>
            </a:r>
            <a:r>
              <a:rPr lang="en"/>
              <a:t> </a:t>
            </a:r>
            <a:r>
              <a:rPr lang="en">
                <a:solidFill>
                  <a:schemeClr val="accent1"/>
                </a:solidFill>
              </a:rPr>
              <a:t>swims</a:t>
            </a:r>
            <a:r>
              <a:rPr lang="en"/>
              <a:t> </a:t>
            </a:r>
            <a:r>
              <a:rPr lang="en">
                <a:solidFill>
                  <a:schemeClr val="accent1"/>
                </a:solidFill>
              </a:rPr>
              <a:t>in</a:t>
            </a:r>
            <a:r>
              <a:rPr lang="en"/>
              <a:t>)</a:t>
            </a:r>
            <a:endParaRPr/>
          </a:p>
          <a:p>
            <a:pPr marL="3200400" lvl="0" indent="457200" algn="l" rtl="0">
              <a:lnSpc>
                <a:spcPct val="100000"/>
              </a:lnSpc>
              <a:spcBef>
                <a:spcPts val="0"/>
              </a:spcBef>
              <a:spcAft>
                <a:spcPts val="0"/>
              </a:spcAft>
              <a:buClr>
                <a:schemeClr val="dk1"/>
              </a:buClr>
              <a:buSzPts val="1100"/>
              <a:buFont typeface="Arial"/>
              <a:buNone/>
            </a:pPr>
            <a:r>
              <a:rPr lang="en"/>
              <a:t>p(</a:t>
            </a:r>
            <a:r>
              <a:rPr lang="en">
                <a:solidFill>
                  <a:schemeClr val="accent1"/>
                </a:solidFill>
              </a:rPr>
              <a:t>ocean</a:t>
            </a:r>
            <a:r>
              <a:rPr lang="en"/>
              <a:t> 	| </a:t>
            </a:r>
            <a:r>
              <a:rPr lang="en">
                <a:solidFill>
                  <a:schemeClr val="accent1"/>
                </a:solidFill>
              </a:rPr>
              <a:t>a</a:t>
            </a:r>
            <a:r>
              <a:rPr lang="en"/>
              <a:t> </a:t>
            </a:r>
            <a:r>
              <a:rPr lang="en">
                <a:solidFill>
                  <a:schemeClr val="accent1"/>
                </a:solidFill>
              </a:rPr>
              <a:t>turtle</a:t>
            </a:r>
            <a:r>
              <a:rPr lang="en"/>
              <a:t> </a:t>
            </a:r>
            <a:r>
              <a:rPr lang="en">
                <a:solidFill>
                  <a:schemeClr val="accent1"/>
                </a:solidFill>
              </a:rPr>
              <a:t>swims</a:t>
            </a:r>
            <a:r>
              <a:rPr lang="en"/>
              <a:t> </a:t>
            </a:r>
            <a:r>
              <a:rPr lang="en">
                <a:solidFill>
                  <a:schemeClr val="accent1"/>
                </a:solidFill>
              </a:rPr>
              <a:t>in</a:t>
            </a:r>
            <a:r>
              <a:rPr lang="en"/>
              <a:t> </a:t>
            </a:r>
            <a:r>
              <a:rPr lang="en">
                <a:solidFill>
                  <a:schemeClr val="accent1"/>
                </a:solidFill>
              </a:rPr>
              <a:t>the</a:t>
            </a:r>
            <a:r>
              <a:rPr lang="en"/>
              <a:t>)</a:t>
            </a:r>
            <a:endParaRPr>
              <a:solidFill>
                <a:schemeClr val="accent1"/>
              </a:solidFill>
            </a:endParaRPr>
          </a:p>
        </p:txBody>
      </p:sp>
      <p:sp>
        <p:nvSpPr>
          <p:cNvPr id="77" name="Google Shape;7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78" name="Google Shape;78;p11"/>
          <p:cNvSpPr txBox="1"/>
          <p:nvPr/>
        </p:nvSpPr>
        <p:spPr>
          <a:xfrm>
            <a:off x="1083950" y="1904150"/>
            <a:ext cx="1480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  10</a:t>
            </a:r>
            <a:r>
              <a:rPr lang="en" sz="1000" baseline="30000">
                <a:latin typeface="Open Sans"/>
                <a:ea typeface="Open Sans"/>
                <a:cs typeface="Open Sans"/>
                <a:sym typeface="Open Sans"/>
              </a:rPr>
              <a:t>-4</a:t>
            </a:r>
            <a:r>
              <a:rPr lang="en" sz="1000">
                <a:latin typeface="Open Sans"/>
                <a:ea typeface="Open Sans"/>
                <a:cs typeface="Open Sans"/>
                <a:sym typeface="Open Sans"/>
              </a:rPr>
              <a:t>  	                 10</a:t>
            </a:r>
            <a:r>
              <a:rPr lang="en" sz="1000" baseline="30000">
                <a:latin typeface="Open Sans"/>
                <a:ea typeface="Open Sans"/>
                <a:cs typeface="Open Sans"/>
                <a:sym typeface="Open Sans"/>
              </a:rPr>
              <a:t>-6</a:t>
            </a:r>
            <a:endParaRPr sz="1000" baseline="30000">
              <a:latin typeface="Open Sans"/>
              <a:ea typeface="Open Sans"/>
              <a:cs typeface="Open Sans"/>
              <a:sym typeface="Open Sans"/>
            </a:endParaRPr>
          </a:p>
        </p:txBody>
      </p:sp>
      <p:sp>
        <p:nvSpPr>
          <p:cNvPr id="79" name="Google Shape;79;p11"/>
          <p:cNvSpPr txBox="1"/>
          <p:nvPr/>
        </p:nvSpPr>
        <p:spPr>
          <a:xfrm>
            <a:off x="1160150" y="2443072"/>
            <a:ext cx="5730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pen Sans"/>
                <a:ea typeface="Open Sans"/>
                <a:cs typeface="Open Sans"/>
                <a:sym typeface="Open Sans"/>
              </a:rPr>
              <a:t>    10</a:t>
            </a:r>
            <a:r>
              <a:rPr lang="en" sz="1000" baseline="30000">
                <a:latin typeface="Open Sans"/>
                <a:ea typeface="Open Sans"/>
                <a:cs typeface="Open Sans"/>
                <a:sym typeface="Open Sans"/>
              </a:rPr>
              <a:t>-11</a:t>
            </a:r>
            <a:r>
              <a:rPr lang="en" sz="1000">
                <a:latin typeface="Open Sans"/>
                <a:ea typeface="Open Sans"/>
                <a:cs typeface="Open Sans"/>
                <a:sym typeface="Open Sans"/>
              </a:rPr>
              <a:t>  	                                                                                   10</a:t>
            </a:r>
            <a:r>
              <a:rPr lang="en" sz="1000" baseline="30000">
                <a:latin typeface="Open Sans"/>
                <a:ea typeface="Open Sans"/>
                <a:cs typeface="Open Sans"/>
                <a:sym typeface="Open Sans"/>
              </a:rPr>
              <a:t>-13</a:t>
            </a:r>
            <a:endParaRPr sz="1000" baseline="30000">
              <a:latin typeface="Open Sans"/>
              <a:ea typeface="Open Sans"/>
              <a:cs typeface="Open Sans"/>
              <a:sym typeface="Open Sans"/>
            </a:endParaRPr>
          </a:p>
        </p:txBody>
      </p:sp>
      <p:sp>
        <p:nvSpPr>
          <p:cNvPr id="80" name="Google Shape;80;p11"/>
          <p:cNvSpPr txBox="1">
            <a:spLocks noGrp="1"/>
          </p:cNvSpPr>
          <p:nvPr>
            <p:ph type="body" idx="1"/>
          </p:nvPr>
        </p:nvSpPr>
        <p:spPr>
          <a:xfrm>
            <a:off x="432325" y="2172085"/>
            <a:ext cx="8194500" cy="572700"/>
          </a:xfrm>
          <a:prstGeom prst="rect">
            <a:avLst/>
          </a:prstGeom>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 dirty="0"/>
              <a:t>p(</a:t>
            </a:r>
            <a:r>
              <a:rPr lang="en" dirty="0">
                <a:solidFill>
                  <a:schemeClr val="accent1"/>
                </a:solidFill>
              </a:rPr>
              <a:t>a turtle swims in the ocean</a:t>
            </a:r>
            <a:r>
              <a:rPr lang="en" dirty="0"/>
              <a:t>) &gt; p(</a:t>
            </a:r>
            <a:r>
              <a:rPr lang="en" dirty="0">
                <a:solidFill>
                  <a:schemeClr val="accent1"/>
                </a:solidFill>
              </a:rPr>
              <a:t>a dog swims in the ocean</a:t>
            </a:r>
            <a:r>
              <a:rPr lang="en" dirty="0"/>
              <a:t>)</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endParaRPr dirty="0"/>
          </a:p>
        </p:txBody>
      </p:sp>
      <p:sp>
        <p:nvSpPr>
          <p:cNvPr id="81" name="Google Shape;81;p11"/>
          <p:cNvSpPr txBox="1">
            <a:spLocks noGrp="1"/>
          </p:cNvSpPr>
          <p:nvPr>
            <p:ph type="body" idx="1"/>
          </p:nvPr>
        </p:nvSpPr>
        <p:spPr>
          <a:xfrm>
            <a:off x="432325" y="1627825"/>
            <a:ext cx="8194500" cy="523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e.g. 	p(</a:t>
            </a:r>
            <a:r>
              <a:rPr lang="en" dirty="0">
                <a:solidFill>
                  <a:schemeClr val="accent1"/>
                </a:solidFill>
              </a:rPr>
              <a:t>dog</a:t>
            </a:r>
            <a:r>
              <a:rPr lang="en" dirty="0"/>
              <a:t>) &gt; p(</a:t>
            </a:r>
            <a:r>
              <a:rPr lang="en" dirty="0">
                <a:solidFill>
                  <a:schemeClr val="accent1"/>
                </a:solidFill>
              </a:rPr>
              <a:t>turtle</a:t>
            </a:r>
            <a:r>
              <a:rPr lang="en" dirty="0"/>
              <a:t>)</a:t>
            </a:r>
            <a:endParaRPr dirty="0"/>
          </a:p>
        </p:txBody>
      </p:sp>
      <p:sp>
        <p:nvSpPr>
          <p:cNvPr id="82" name="Google Shape;82;p11"/>
          <p:cNvSpPr txBox="1">
            <a:spLocks noGrp="1"/>
          </p:cNvSpPr>
          <p:nvPr>
            <p:ph type="body" idx="1"/>
          </p:nvPr>
        </p:nvSpPr>
        <p:spPr>
          <a:xfrm>
            <a:off x="432325" y="1246825"/>
            <a:ext cx="8194500" cy="448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latin typeface="Open Sans SemiBold"/>
                <a:ea typeface="Open Sans SemiBold"/>
                <a:cs typeface="Open Sans SemiBold"/>
                <a:sym typeface="Open Sans SemiBold"/>
              </a:rPr>
              <a:t>Language Models:</a:t>
            </a:r>
            <a:r>
              <a:rPr lang="en"/>
              <a:t> Assign a probability to any sequence of tokens.</a:t>
            </a:r>
            <a:endParaRPr/>
          </a:p>
          <a:p>
            <a:pPr marL="457200" lvl="0" indent="457200" algn="l" rtl="0">
              <a:lnSpc>
                <a:spcPct val="115000"/>
              </a:lnSpc>
              <a:spcBef>
                <a:spcPts val="0"/>
              </a:spcBef>
              <a:spcAft>
                <a:spcPts val="0"/>
              </a:spcAft>
              <a:buClr>
                <a:schemeClr val="dk1"/>
              </a:buClr>
              <a:buSzPts val="1100"/>
              <a:buFont typeface="Arial"/>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ChatGPT has a timestamp</a:t>
            </a:r>
            <a:endParaRPr/>
          </a:p>
        </p:txBody>
      </p:sp>
      <p:sp>
        <p:nvSpPr>
          <p:cNvPr id="483" name="Google Shape;483;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484" name="Google Shape;484;p55"/>
          <p:cNvPicPr preferRelativeResize="0"/>
          <p:nvPr/>
        </p:nvPicPr>
        <p:blipFill>
          <a:blip r:embed="rId3">
            <a:alphaModFix/>
          </a:blip>
          <a:stretch>
            <a:fillRect/>
          </a:stretch>
        </p:blipFill>
        <p:spPr>
          <a:xfrm>
            <a:off x="152400" y="1246325"/>
            <a:ext cx="8839202" cy="2475967"/>
          </a:xfrm>
          <a:prstGeom prst="rect">
            <a:avLst/>
          </a:prstGeom>
          <a:noFill/>
          <a:ln>
            <a:noFill/>
          </a:ln>
          <a:effectLst>
            <a:outerShdw blurRad="57150" dist="19050" dir="5400000" algn="bl" rotWithShape="0">
              <a:srgbClr val="000000">
                <a:alpha val="50000"/>
              </a:srgbClr>
            </a:outerShdw>
          </a:effectLst>
        </p:spPr>
      </p:pic>
      <p:sp>
        <p:nvSpPr>
          <p:cNvPr id="485" name="Google Shape;485;p55"/>
          <p:cNvSpPr txBox="1"/>
          <p:nvPr/>
        </p:nvSpPr>
        <p:spPr>
          <a:xfrm>
            <a:off x="637550" y="4348475"/>
            <a:ext cx="731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The answer should have been </a:t>
            </a:r>
            <a:r>
              <a:rPr lang="en">
                <a:solidFill>
                  <a:srgbClr val="6D9EEB"/>
                </a:solidFill>
                <a:latin typeface="Open Sans"/>
                <a:ea typeface="Open Sans"/>
                <a:cs typeface="Open Sans"/>
                <a:sym typeface="Open Sans"/>
              </a:rPr>
              <a:t>Argentina</a:t>
            </a:r>
            <a:r>
              <a:rPr lang="en">
                <a:latin typeface="Open Sans"/>
                <a:ea typeface="Open Sans"/>
                <a:cs typeface="Open Sans"/>
                <a:sym typeface="Open Sans"/>
              </a:rPr>
              <a:t>, but it is not always trained on the most recent data.</a:t>
            </a:r>
            <a:endParaRPr>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B72062-5A8D-E8D4-30EC-97144BB65F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4" name="TextBox 3">
            <a:extLst>
              <a:ext uri="{FF2B5EF4-FFF2-40B4-BE49-F238E27FC236}">
                <a16:creationId xmlns:a16="http://schemas.microsoft.com/office/drawing/2014/main" id="{F0600466-C7C8-46A7-58E8-E48AD4F09F99}"/>
              </a:ext>
            </a:extLst>
          </p:cNvPr>
          <p:cNvSpPr txBox="1"/>
          <p:nvPr/>
        </p:nvSpPr>
        <p:spPr>
          <a:xfrm>
            <a:off x="1536569" y="1232922"/>
            <a:ext cx="5802198" cy="2677656"/>
          </a:xfrm>
          <a:prstGeom prst="rect">
            <a:avLst/>
          </a:prstGeom>
          <a:noFill/>
        </p:spPr>
        <p:txBody>
          <a:bodyPr wrap="square">
            <a:spAutoFit/>
          </a:bodyPr>
          <a:lstStyle/>
          <a:p>
            <a:r>
              <a:rPr lang="en-SG" dirty="0">
                <a:hlinkClick r:id="rId2"/>
              </a:rPr>
              <a:t>https://www.youtube.com/watch?v=flXrLGPY3SU&amp;t=8370s</a:t>
            </a:r>
            <a:endParaRPr lang="en-SG" dirty="0"/>
          </a:p>
          <a:p>
            <a:endParaRPr lang="en-SG" dirty="0"/>
          </a:p>
          <a:p>
            <a:r>
              <a:rPr lang="en-SG" dirty="0"/>
              <a:t>What is </a:t>
            </a:r>
            <a:r>
              <a:rPr lang="en-SG" dirty="0" err="1"/>
              <a:t>ChatGPT</a:t>
            </a:r>
            <a:r>
              <a:rPr lang="en-SG" dirty="0"/>
              <a:t> doing.. And why does it work?</a:t>
            </a:r>
          </a:p>
          <a:p>
            <a:r>
              <a:rPr lang="en-SG" dirty="0"/>
              <a:t>By Wolfram. This is a seminal video.</a:t>
            </a:r>
          </a:p>
          <a:p>
            <a:r>
              <a:rPr lang="en-US" b="0" i="0" dirty="0">
                <a:solidFill>
                  <a:srgbClr val="0F0F0F"/>
                </a:solidFill>
                <a:effectLst/>
                <a:latin typeface="Roboto" panose="02000000000000000000" pitchFamily="2" charset="0"/>
              </a:rPr>
              <a:t>In 2009, Wolfram created Wolfram Alpha, a computational knowledge engine utilized by millions of users worldwide. His current focus is on the Wolfram Language, a powerful programming language designed to democratize access to cutting-edge technology. Wolfram's numerous accolades include honorary doctorates and fellowships from prestigious institutions. As an influential thinker, Dr. Wolfram has dedicated his life to unraveling the mysteries of the universe and making computation accessible to all.</a:t>
            </a:r>
            <a:endParaRPr lang="en-SG" dirty="0"/>
          </a:p>
        </p:txBody>
      </p:sp>
    </p:spTree>
    <p:extLst>
      <p:ext uri="{BB962C8B-B14F-4D97-AF65-F5344CB8AC3E}">
        <p14:creationId xmlns:p14="http://schemas.microsoft.com/office/powerpoint/2010/main" val="2172896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a:t>
            </a:r>
            <a:endParaRPr/>
          </a:p>
        </p:txBody>
      </p:sp>
      <p:sp>
        <p:nvSpPr>
          <p:cNvPr id="501" name="Google Shape;50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F3F2-A598-3B4A-4755-91F486029AB6}"/>
              </a:ext>
            </a:extLst>
          </p:cNvPr>
          <p:cNvSpPr>
            <a:spLocks noGrp="1"/>
          </p:cNvSpPr>
          <p:nvPr>
            <p:ph type="title"/>
          </p:nvPr>
        </p:nvSpPr>
        <p:spPr>
          <a:xfrm>
            <a:off x="2319608" y="109947"/>
            <a:ext cx="4651513" cy="389674"/>
          </a:xfrm>
        </p:spPr>
        <p:txBody>
          <a:bodyPr/>
          <a:lstStyle/>
          <a:p>
            <a:r>
              <a:rPr lang="en-US" dirty="0"/>
              <a:t>News on Chat GPT</a:t>
            </a:r>
            <a:endParaRPr lang="en-SG" dirty="0"/>
          </a:p>
        </p:txBody>
      </p:sp>
      <p:sp>
        <p:nvSpPr>
          <p:cNvPr id="3" name="Slide Number Placeholder 2">
            <a:extLst>
              <a:ext uri="{FF2B5EF4-FFF2-40B4-BE49-F238E27FC236}">
                <a16:creationId xmlns:a16="http://schemas.microsoft.com/office/drawing/2014/main" id="{639F22C9-0D42-8B2A-1697-477D7F3E4B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
        <p:nvSpPr>
          <p:cNvPr id="7" name="TextBox 6">
            <a:extLst>
              <a:ext uri="{FF2B5EF4-FFF2-40B4-BE49-F238E27FC236}">
                <a16:creationId xmlns:a16="http://schemas.microsoft.com/office/drawing/2014/main" id="{05BADDD8-BCA1-AF7E-D99B-69ED9A7FE620}"/>
              </a:ext>
            </a:extLst>
          </p:cNvPr>
          <p:cNvSpPr txBox="1"/>
          <p:nvPr/>
        </p:nvSpPr>
        <p:spPr>
          <a:xfrm>
            <a:off x="5082376" y="586701"/>
            <a:ext cx="2707612" cy="1200329"/>
          </a:xfrm>
          <a:prstGeom prst="rect">
            <a:avLst/>
          </a:prstGeom>
          <a:noFill/>
        </p:spPr>
        <p:txBody>
          <a:bodyPr wrap="square">
            <a:spAutoFit/>
          </a:bodyPr>
          <a:lstStyle/>
          <a:p>
            <a:r>
              <a:rPr lang="en-US" sz="800" b="0" i="0" dirty="0" err="1">
                <a:solidFill>
                  <a:srgbClr val="0F1419"/>
                </a:solidFill>
                <a:effectLst/>
                <a:latin typeface="TwitterChirp"/>
              </a:rPr>
              <a:t>OpenAI</a:t>
            </a:r>
            <a:r>
              <a:rPr lang="en-US" sz="800" b="0" i="0" dirty="0">
                <a:solidFill>
                  <a:srgbClr val="0F1419"/>
                </a:solidFill>
                <a:effectLst/>
                <a:latin typeface="TwitterChirp"/>
              </a:rPr>
              <a:t> released plugins for </a:t>
            </a:r>
            <a:r>
              <a:rPr lang="en-US" sz="800" b="0" i="0" dirty="0" err="1">
                <a:solidFill>
                  <a:srgbClr val="0F1419"/>
                </a:solidFill>
                <a:effectLst/>
                <a:latin typeface="TwitterChirp"/>
              </a:rPr>
              <a:t>ChatGPT</a:t>
            </a:r>
            <a:r>
              <a:rPr lang="en-US" sz="800" b="0" i="0" dirty="0">
                <a:solidFill>
                  <a:srgbClr val="0F1419"/>
                </a:solidFill>
                <a:effectLst/>
                <a:latin typeface="TwitterChirp"/>
              </a:rPr>
              <a:t>.</a:t>
            </a:r>
          </a:p>
          <a:p>
            <a:r>
              <a:rPr lang="en-US" sz="800" b="0" i="0" dirty="0">
                <a:solidFill>
                  <a:srgbClr val="0F1419"/>
                </a:solidFill>
                <a:effectLst/>
                <a:latin typeface="TwitterChirp"/>
              </a:rPr>
              <a:t>Plugins for </a:t>
            </a:r>
            <a:r>
              <a:rPr lang="en-US" sz="800" b="0" i="0" dirty="0" err="1">
                <a:solidFill>
                  <a:srgbClr val="0F1419"/>
                </a:solidFill>
                <a:effectLst/>
                <a:latin typeface="TwitterChirp"/>
              </a:rPr>
              <a:t>ChatGPT</a:t>
            </a:r>
            <a:r>
              <a:rPr lang="en-US" sz="800" b="0" i="0" dirty="0">
                <a:solidFill>
                  <a:srgbClr val="0F1419"/>
                </a:solidFill>
                <a:effectLst/>
                <a:latin typeface="TwitterChirp"/>
              </a:rPr>
              <a:t> augment the language model's capability to: </a:t>
            </a:r>
          </a:p>
          <a:p>
            <a:r>
              <a:rPr lang="en-US" sz="800" b="0" i="0" dirty="0">
                <a:solidFill>
                  <a:srgbClr val="0F1419"/>
                </a:solidFill>
                <a:effectLst/>
                <a:latin typeface="TwitterChirp"/>
              </a:rPr>
              <a:t>• Access up-to-date information </a:t>
            </a:r>
          </a:p>
          <a:p>
            <a:r>
              <a:rPr lang="en-US" sz="800" b="0" i="0" dirty="0">
                <a:solidFill>
                  <a:srgbClr val="0F1419"/>
                </a:solidFill>
                <a:effectLst/>
                <a:latin typeface="TwitterChirp"/>
              </a:rPr>
              <a:t>• Run computations </a:t>
            </a:r>
          </a:p>
          <a:p>
            <a:r>
              <a:rPr lang="en-US" sz="800" b="0" i="0" dirty="0">
                <a:solidFill>
                  <a:srgbClr val="0F1419"/>
                </a:solidFill>
                <a:effectLst/>
                <a:latin typeface="TwitterChirp"/>
              </a:rPr>
              <a:t>• Use third-party services </a:t>
            </a:r>
          </a:p>
          <a:p>
            <a:endParaRPr lang="en-US" sz="800" dirty="0">
              <a:solidFill>
                <a:srgbClr val="0F1419"/>
              </a:solidFill>
              <a:latin typeface="TwitterChirp"/>
            </a:endParaRPr>
          </a:p>
          <a:p>
            <a:r>
              <a:rPr lang="en-US" sz="800" b="0" i="0" dirty="0">
                <a:solidFill>
                  <a:srgbClr val="0F1419"/>
                </a:solidFill>
                <a:effectLst/>
                <a:latin typeface="TwitterChirp"/>
              </a:rPr>
              <a:t>This will unlock use cases that shape the future of human-AI interaction.</a:t>
            </a:r>
            <a:endParaRPr lang="en-SG" sz="800" dirty="0"/>
          </a:p>
        </p:txBody>
      </p:sp>
      <p:pic>
        <p:nvPicPr>
          <p:cNvPr id="9" name="Picture 8">
            <a:extLst>
              <a:ext uri="{FF2B5EF4-FFF2-40B4-BE49-F238E27FC236}">
                <a16:creationId xmlns:a16="http://schemas.microsoft.com/office/drawing/2014/main" id="{64487ED0-6465-E167-7813-FD99C30EA2DC}"/>
              </a:ext>
            </a:extLst>
          </p:cNvPr>
          <p:cNvPicPr>
            <a:picLocks noChangeAspect="1"/>
          </p:cNvPicPr>
          <p:nvPr/>
        </p:nvPicPr>
        <p:blipFill>
          <a:blip r:embed="rId4"/>
          <a:stretch>
            <a:fillRect/>
          </a:stretch>
        </p:blipFill>
        <p:spPr>
          <a:xfrm>
            <a:off x="316164" y="586701"/>
            <a:ext cx="4500933" cy="2107995"/>
          </a:xfrm>
          <a:prstGeom prst="rect">
            <a:avLst/>
          </a:prstGeom>
        </p:spPr>
      </p:pic>
      <p:pic>
        <p:nvPicPr>
          <p:cNvPr id="10" name="Food">
            <a:hlinkClick r:id="" action="ppaction://media"/>
            <a:extLst>
              <a:ext uri="{FF2B5EF4-FFF2-40B4-BE49-F238E27FC236}">
                <a16:creationId xmlns:a16="http://schemas.microsoft.com/office/drawing/2014/main" id="{C9270353-5F0B-69AE-9113-538D1FDDE7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0639" y="2916802"/>
            <a:ext cx="3283523" cy="1841624"/>
          </a:xfrm>
          <a:prstGeom prst="rect">
            <a:avLst/>
          </a:prstGeom>
        </p:spPr>
      </p:pic>
      <p:sp>
        <p:nvSpPr>
          <p:cNvPr id="12" name="TextBox 11">
            <a:extLst>
              <a:ext uri="{FF2B5EF4-FFF2-40B4-BE49-F238E27FC236}">
                <a16:creationId xmlns:a16="http://schemas.microsoft.com/office/drawing/2014/main" id="{CAE21668-E742-2600-B9B6-6096F1AB9752}"/>
              </a:ext>
            </a:extLst>
          </p:cNvPr>
          <p:cNvSpPr txBox="1"/>
          <p:nvPr/>
        </p:nvSpPr>
        <p:spPr>
          <a:xfrm>
            <a:off x="4171361" y="3095911"/>
            <a:ext cx="4572000" cy="954107"/>
          </a:xfrm>
          <a:prstGeom prst="rect">
            <a:avLst/>
          </a:prstGeom>
          <a:noFill/>
        </p:spPr>
        <p:txBody>
          <a:bodyPr wrap="square">
            <a:spAutoFit/>
          </a:bodyPr>
          <a:lstStyle/>
          <a:p>
            <a:r>
              <a:rPr lang="en-US" sz="800" b="0" i="0" dirty="0">
                <a:solidFill>
                  <a:srgbClr val="0F1419"/>
                </a:solidFill>
                <a:effectLst/>
                <a:latin typeface="TwitterChirp"/>
              </a:rPr>
              <a:t>Collaborations with major companies </a:t>
            </a:r>
          </a:p>
          <a:p>
            <a:r>
              <a:rPr lang="en-US" sz="800" b="0" i="0" dirty="0">
                <a:solidFill>
                  <a:srgbClr val="0F1419"/>
                </a:solidFill>
                <a:effectLst/>
                <a:latin typeface="TwitterChirp"/>
              </a:rPr>
              <a:t>Here's an example of meal planning for your weekend: </a:t>
            </a:r>
          </a:p>
          <a:p>
            <a:endParaRPr lang="en-US" sz="800" b="0" i="0" dirty="0">
              <a:solidFill>
                <a:srgbClr val="0F1419"/>
              </a:solidFill>
              <a:effectLst/>
              <a:latin typeface="TwitterChirp"/>
            </a:endParaRPr>
          </a:p>
          <a:p>
            <a:r>
              <a:rPr lang="en-US" sz="800" b="0" i="0" dirty="0">
                <a:solidFill>
                  <a:srgbClr val="0F1419"/>
                </a:solidFill>
                <a:effectLst/>
                <a:latin typeface="TwitterChirp"/>
              </a:rPr>
              <a:t>• Restaurant recommendation for Saturday (OpenTable) </a:t>
            </a:r>
          </a:p>
          <a:p>
            <a:r>
              <a:rPr lang="en-US" sz="800" b="0" i="0" dirty="0">
                <a:solidFill>
                  <a:srgbClr val="0F1419"/>
                </a:solidFill>
                <a:effectLst/>
                <a:latin typeface="TwitterChirp"/>
              </a:rPr>
              <a:t>• Recipe for Sunday (</a:t>
            </a:r>
            <a:r>
              <a:rPr lang="en-US" sz="800" b="0" i="0" dirty="0" err="1">
                <a:solidFill>
                  <a:srgbClr val="0F1419"/>
                </a:solidFill>
                <a:effectLst/>
                <a:latin typeface="TwitterChirp"/>
              </a:rPr>
              <a:t>ChatGPT</a:t>
            </a:r>
            <a:r>
              <a:rPr lang="en-US" sz="800" b="0" i="0" dirty="0">
                <a:solidFill>
                  <a:srgbClr val="0F1419"/>
                </a:solidFill>
                <a:effectLst/>
                <a:latin typeface="TwitterChirp"/>
              </a:rPr>
              <a:t>) </a:t>
            </a:r>
          </a:p>
          <a:p>
            <a:r>
              <a:rPr lang="en-US" sz="800" b="0" i="0" dirty="0">
                <a:solidFill>
                  <a:srgbClr val="0F1419"/>
                </a:solidFill>
                <a:effectLst/>
                <a:latin typeface="TwitterChirp"/>
              </a:rPr>
              <a:t>• Calculate calories (</a:t>
            </a:r>
            <a:r>
              <a:rPr lang="en-US" sz="800" b="0" i="0" dirty="0" err="1">
                <a:solidFill>
                  <a:srgbClr val="0F1419"/>
                </a:solidFill>
                <a:effectLst/>
                <a:latin typeface="TwitterChirp"/>
              </a:rPr>
              <a:t>WolframAlpha</a:t>
            </a:r>
            <a:r>
              <a:rPr lang="en-US" sz="800" b="0" i="0" dirty="0">
                <a:solidFill>
                  <a:srgbClr val="0F1419"/>
                </a:solidFill>
                <a:effectLst/>
                <a:latin typeface="TwitterChirp"/>
              </a:rPr>
              <a:t>) </a:t>
            </a:r>
          </a:p>
          <a:p>
            <a:r>
              <a:rPr lang="en-US" sz="800" b="0" i="0" dirty="0">
                <a:solidFill>
                  <a:srgbClr val="0F1419"/>
                </a:solidFill>
                <a:effectLst/>
                <a:latin typeface="TwitterChirp"/>
              </a:rPr>
              <a:t>• Order the ingredients (Instacart)</a:t>
            </a:r>
            <a:endParaRPr lang="en-SG" sz="800" dirty="0"/>
          </a:p>
        </p:txBody>
      </p:sp>
    </p:spTree>
    <p:extLst>
      <p:ext uri="{BB962C8B-B14F-4D97-AF65-F5344CB8AC3E}">
        <p14:creationId xmlns:p14="http://schemas.microsoft.com/office/powerpoint/2010/main" val="22181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2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C97E15-42C3-0FD0-4761-F5A6F71F8C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4" name="General Knwoledge">
            <a:hlinkClick r:id="" action="ppaction://media"/>
            <a:extLst>
              <a:ext uri="{FF2B5EF4-FFF2-40B4-BE49-F238E27FC236}">
                <a16:creationId xmlns:a16="http://schemas.microsoft.com/office/drawing/2014/main" id="{D0A31FA0-14A8-399A-FFA6-017797CACCD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35929" y="431931"/>
            <a:ext cx="2677213" cy="1958937"/>
          </a:xfrm>
          <a:prstGeom prst="rect">
            <a:avLst/>
          </a:prstGeom>
        </p:spPr>
      </p:pic>
      <p:sp>
        <p:nvSpPr>
          <p:cNvPr id="6" name="TextBox 5">
            <a:extLst>
              <a:ext uri="{FF2B5EF4-FFF2-40B4-BE49-F238E27FC236}">
                <a16:creationId xmlns:a16="http://schemas.microsoft.com/office/drawing/2014/main" id="{5757FA4A-F0BB-5DC6-B0F7-C820793AA6C5}"/>
              </a:ext>
            </a:extLst>
          </p:cNvPr>
          <p:cNvSpPr txBox="1"/>
          <p:nvPr/>
        </p:nvSpPr>
        <p:spPr>
          <a:xfrm>
            <a:off x="4088994" y="572366"/>
            <a:ext cx="4572000" cy="707886"/>
          </a:xfrm>
          <a:prstGeom prst="rect">
            <a:avLst/>
          </a:prstGeom>
          <a:noFill/>
        </p:spPr>
        <p:txBody>
          <a:bodyPr wrap="square">
            <a:spAutoFit/>
          </a:bodyPr>
          <a:lstStyle/>
          <a:p>
            <a:r>
              <a:rPr lang="en-US" sz="800" b="0" i="0" dirty="0" err="1">
                <a:solidFill>
                  <a:srgbClr val="0F1419"/>
                </a:solidFill>
                <a:effectLst/>
                <a:latin typeface="TwitterChirp"/>
              </a:rPr>
              <a:t>OpenAI's</a:t>
            </a:r>
            <a:r>
              <a:rPr lang="en-US" sz="800" b="0" i="0" dirty="0">
                <a:solidFill>
                  <a:srgbClr val="0F1419"/>
                </a:solidFill>
                <a:effectLst/>
                <a:latin typeface="TwitterChirp"/>
              </a:rPr>
              <a:t> browser plugin </a:t>
            </a:r>
            <a:r>
              <a:rPr lang="en-US" sz="800" b="0" i="0" dirty="0" err="1">
                <a:solidFill>
                  <a:srgbClr val="0F1419"/>
                </a:solidFill>
                <a:effectLst/>
                <a:latin typeface="TwitterChirp"/>
              </a:rPr>
              <a:t>ChatGPT</a:t>
            </a:r>
            <a:r>
              <a:rPr lang="en-US" sz="800" b="0" i="0" dirty="0">
                <a:solidFill>
                  <a:srgbClr val="0F1419"/>
                </a:solidFill>
                <a:effectLst/>
                <a:latin typeface="TwitterChirp"/>
              </a:rPr>
              <a:t> can now access information from the internet beyond its training data. </a:t>
            </a:r>
          </a:p>
          <a:p>
            <a:endParaRPr lang="en-US" sz="800" dirty="0">
              <a:solidFill>
                <a:srgbClr val="0F1419"/>
              </a:solidFill>
              <a:latin typeface="TwitterChirp"/>
            </a:endParaRPr>
          </a:p>
          <a:p>
            <a:r>
              <a:rPr lang="en-US" sz="800" b="0" i="0" dirty="0">
                <a:solidFill>
                  <a:srgbClr val="0F1419"/>
                </a:solidFill>
                <a:effectLst/>
                <a:latin typeface="TwitterChirp"/>
              </a:rPr>
              <a:t>• Uses the Bing API to search </a:t>
            </a:r>
          </a:p>
          <a:p>
            <a:r>
              <a:rPr lang="en-US" sz="800" b="0" i="0" dirty="0">
                <a:solidFill>
                  <a:srgbClr val="0F1419"/>
                </a:solidFill>
                <a:effectLst/>
                <a:latin typeface="TwitterChirp"/>
              </a:rPr>
              <a:t>• </a:t>
            </a:r>
            <a:r>
              <a:rPr lang="en-US" sz="800" b="0" i="0" dirty="0" err="1">
                <a:solidFill>
                  <a:srgbClr val="0F1419"/>
                </a:solidFill>
                <a:effectLst/>
                <a:latin typeface="TwitterChirp"/>
              </a:rPr>
              <a:t>Synthesises</a:t>
            </a:r>
            <a:r>
              <a:rPr lang="en-US" sz="800" b="0" i="0" dirty="0">
                <a:solidFill>
                  <a:srgbClr val="0F1419"/>
                </a:solidFill>
                <a:effectLst/>
                <a:latin typeface="TwitterChirp"/>
              </a:rPr>
              <a:t> information across multiple sources </a:t>
            </a:r>
          </a:p>
          <a:p>
            <a:r>
              <a:rPr lang="en-US" sz="800" b="0" i="0" dirty="0">
                <a:solidFill>
                  <a:srgbClr val="0F1419"/>
                </a:solidFill>
                <a:effectLst/>
                <a:latin typeface="TwitterChirp"/>
              </a:rPr>
              <a:t>• References sources with click-throughs to verify claims</a:t>
            </a:r>
            <a:endParaRPr lang="en-SG" sz="800" dirty="0"/>
          </a:p>
        </p:txBody>
      </p:sp>
      <p:sp>
        <p:nvSpPr>
          <p:cNvPr id="8" name="TextBox 7">
            <a:extLst>
              <a:ext uri="{FF2B5EF4-FFF2-40B4-BE49-F238E27FC236}">
                <a16:creationId xmlns:a16="http://schemas.microsoft.com/office/drawing/2014/main" id="{0A2C0919-689C-DF50-2DEC-E696BC5527FC}"/>
              </a:ext>
            </a:extLst>
          </p:cNvPr>
          <p:cNvSpPr txBox="1"/>
          <p:nvPr/>
        </p:nvSpPr>
        <p:spPr>
          <a:xfrm>
            <a:off x="4449158" y="2924353"/>
            <a:ext cx="4572000" cy="954107"/>
          </a:xfrm>
          <a:prstGeom prst="rect">
            <a:avLst/>
          </a:prstGeom>
          <a:noFill/>
        </p:spPr>
        <p:txBody>
          <a:bodyPr wrap="square">
            <a:spAutoFit/>
          </a:bodyPr>
          <a:lstStyle/>
          <a:p>
            <a:r>
              <a:rPr lang="en-SG" sz="800" b="0" i="0" dirty="0">
                <a:solidFill>
                  <a:srgbClr val="0F1419"/>
                </a:solidFill>
                <a:effectLst/>
                <a:latin typeface="TwitterChirp"/>
              </a:rPr>
              <a:t>Code interpreter plugin for Python An experimental code interpreter allows </a:t>
            </a:r>
            <a:r>
              <a:rPr lang="en-SG" sz="800" b="0" i="0" dirty="0" err="1">
                <a:solidFill>
                  <a:srgbClr val="0F1419"/>
                </a:solidFill>
                <a:effectLst/>
                <a:latin typeface="TwitterChirp"/>
              </a:rPr>
              <a:t>ChatGPT</a:t>
            </a:r>
            <a:r>
              <a:rPr lang="en-SG" sz="800" b="0" i="0" dirty="0">
                <a:solidFill>
                  <a:srgbClr val="0F1419"/>
                </a:solidFill>
                <a:effectLst/>
                <a:latin typeface="TwitterChirp"/>
              </a:rPr>
              <a:t> to use Python in a secure environment. </a:t>
            </a:r>
          </a:p>
          <a:p>
            <a:r>
              <a:rPr lang="en-SG" sz="800" b="0" i="0" dirty="0">
                <a:solidFill>
                  <a:srgbClr val="0F1419"/>
                </a:solidFill>
                <a:effectLst/>
                <a:latin typeface="TwitterChirp"/>
              </a:rPr>
              <a:t>• Solves mathematical problems </a:t>
            </a:r>
          </a:p>
          <a:p>
            <a:r>
              <a:rPr lang="en-SG" sz="800" b="0" i="0" dirty="0">
                <a:solidFill>
                  <a:srgbClr val="0F1419"/>
                </a:solidFill>
                <a:effectLst/>
                <a:latin typeface="TwitterChirp"/>
              </a:rPr>
              <a:t>• Data analysis and visualisation </a:t>
            </a:r>
          </a:p>
          <a:p>
            <a:r>
              <a:rPr lang="en-SG" sz="800" b="0" i="0" dirty="0">
                <a:solidFill>
                  <a:srgbClr val="0F1419"/>
                </a:solidFill>
                <a:effectLst/>
                <a:latin typeface="TwitterChirp"/>
              </a:rPr>
              <a:t>• File format conversion </a:t>
            </a:r>
          </a:p>
          <a:p>
            <a:endParaRPr lang="en-SG" sz="800" dirty="0">
              <a:solidFill>
                <a:srgbClr val="0F1419"/>
              </a:solidFill>
              <a:latin typeface="TwitterChirp"/>
            </a:endParaRPr>
          </a:p>
          <a:p>
            <a:r>
              <a:rPr lang="en-SG" sz="800" b="0" i="0" dirty="0">
                <a:solidFill>
                  <a:srgbClr val="0F1419"/>
                </a:solidFill>
                <a:effectLst/>
                <a:latin typeface="TwitterChirp"/>
              </a:rPr>
              <a:t>This will make coding more accessible to everyone.</a:t>
            </a:r>
            <a:endParaRPr lang="en-SG" sz="800" dirty="0"/>
          </a:p>
        </p:txBody>
      </p:sp>
      <p:pic>
        <p:nvPicPr>
          <p:cNvPr id="9" name="python">
            <a:hlinkClick r:id="" action="ppaction://media"/>
            <a:extLst>
              <a:ext uri="{FF2B5EF4-FFF2-40B4-BE49-F238E27FC236}">
                <a16:creationId xmlns:a16="http://schemas.microsoft.com/office/drawing/2014/main" id="{F8668D35-77B7-F745-D58F-9EF26E2DCFC4}"/>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07274" y="2639504"/>
            <a:ext cx="3060090" cy="1788042"/>
          </a:xfrm>
          <a:prstGeom prst="rect">
            <a:avLst/>
          </a:prstGeom>
        </p:spPr>
      </p:pic>
    </p:spTree>
    <p:extLst>
      <p:ext uri="{BB962C8B-B14F-4D97-AF65-F5344CB8AC3E}">
        <p14:creationId xmlns:p14="http://schemas.microsoft.com/office/powerpoint/2010/main" val="215910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5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975B40-1610-DA34-E71A-115F74980C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4" name="microsoft">
            <a:hlinkClick r:id="" action="ppaction://media"/>
            <a:extLst>
              <a:ext uri="{FF2B5EF4-FFF2-40B4-BE49-F238E27FC236}">
                <a16:creationId xmlns:a16="http://schemas.microsoft.com/office/drawing/2014/main" id="{0F273EA9-2DA1-007B-F285-5B8936C6FD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2094" y="296945"/>
            <a:ext cx="7226868" cy="4065113"/>
          </a:xfrm>
          <a:prstGeom prst="rect">
            <a:avLst/>
          </a:prstGeom>
        </p:spPr>
      </p:pic>
    </p:spTree>
    <p:extLst>
      <p:ext uri="{BB962C8B-B14F-4D97-AF65-F5344CB8AC3E}">
        <p14:creationId xmlns:p14="http://schemas.microsoft.com/office/powerpoint/2010/main" val="325143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F2CA-DC0B-A201-127A-D19F9E7A443A}"/>
              </a:ext>
            </a:extLst>
          </p:cNvPr>
          <p:cNvSpPr>
            <a:spLocks noGrp="1"/>
          </p:cNvSpPr>
          <p:nvPr>
            <p:ph type="title"/>
          </p:nvPr>
        </p:nvSpPr>
        <p:spPr/>
        <p:txBody>
          <a:bodyPr/>
          <a:lstStyle/>
          <a:p>
            <a:r>
              <a:rPr lang="en-US" dirty="0" err="1"/>
              <a:t>Github</a:t>
            </a:r>
            <a:r>
              <a:rPr lang="en-US" dirty="0"/>
              <a:t> Copilot</a:t>
            </a:r>
            <a:endParaRPr lang="en-SG" dirty="0"/>
          </a:p>
        </p:txBody>
      </p:sp>
      <p:sp>
        <p:nvSpPr>
          <p:cNvPr id="4" name="Slide Number Placeholder 3">
            <a:extLst>
              <a:ext uri="{FF2B5EF4-FFF2-40B4-BE49-F238E27FC236}">
                <a16:creationId xmlns:a16="http://schemas.microsoft.com/office/drawing/2014/main" id="{76A0B02E-A481-FC2E-4351-6A6E245B98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5" name="copilot">
            <a:hlinkClick r:id="" action="ppaction://media"/>
            <a:extLst>
              <a:ext uri="{FF2B5EF4-FFF2-40B4-BE49-F238E27FC236}">
                <a16:creationId xmlns:a16="http://schemas.microsoft.com/office/drawing/2014/main" id="{D83DFE12-80A5-BAF1-5F7C-5C1420671D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19189" y="992390"/>
            <a:ext cx="6301952" cy="3544848"/>
          </a:xfrm>
          <a:prstGeom prst="rect">
            <a:avLst/>
          </a:prstGeom>
        </p:spPr>
      </p:pic>
    </p:spTree>
    <p:extLst>
      <p:ext uri="{BB962C8B-B14F-4D97-AF65-F5344CB8AC3E}">
        <p14:creationId xmlns:p14="http://schemas.microsoft.com/office/powerpoint/2010/main" val="392781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9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Transformer Architecture:</a:t>
            </a:r>
            <a:endParaRPr/>
          </a:p>
        </p:txBody>
      </p:sp>
      <p:sp>
        <p:nvSpPr>
          <p:cNvPr id="88" name="Google Shape;88;p12"/>
          <p:cNvSpPr txBox="1">
            <a:spLocks noGrp="1"/>
          </p:cNvSpPr>
          <p:nvPr>
            <p:ph type="body" idx="1"/>
          </p:nvPr>
        </p:nvSpPr>
        <p:spPr>
          <a:xfrm>
            <a:off x="2142750" y="746100"/>
            <a:ext cx="5136300" cy="46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to model p(</a:t>
            </a:r>
            <a:r>
              <a:rPr lang="en">
                <a:solidFill>
                  <a:schemeClr val="accent1"/>
                </a:solidFill>
              </a:rPr>
              <a:t>next token </a:t>
            </a:r>
            <a:r>
              <a:rPr lang="en"/>
              <a:t>|</a:t>
            </a:r>
            <a:r>
              <a:rPr lang="en">
                <a:solidFill>
                  <a:schemeClr val="accent1"/>
                </a:solidFill>
              </a:rPr>
              <a:t> previous tokens</a:t>
            </a:r>
            <a:r>
              <a:rPr lang="en"/>
              <a:t>)?</a:t>
            </a:r>
            <a:endParaRPr/>
          </a:p>
        </p:txBody>
      </p:sp>
      <p:sp>
        <p:nvSpPr>
          <p:cNvPr id="89" name="Google Shape;8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90" name="Google Shape;90;p12"/>
          <p:cNvPicPr preferRelativeResize="0"/>
          <p:nvPr/>
        </p:nvPicPr>
        <p:blipFill>
          <a:blip r:embed="rId3">
            <a:alphaModFix/>
          </a:blip>
          <a:stretch>
            <a:fillRect/>
          </a:stretch>
        </p:blipFill>
        <p:spPr>
          <a:xfrm>
            <a:off x="1305075" y="1408550"/>
            <a:ext cx="6810350" cy="3118000"/>
          </a:xfrm>
          <a:prstGeom prst="rect">
            <a:avLst/>
          </a:prstGeom>
          <a:noFill/>
          <a:ln>
            <a:noFill/>
          </a:ln>
        </p:spPr>
      </p:pic>
      <p:sp>
        <p:nvSpPr>
          <p:cNvPr id="91" name="Google Shape;91;p12"/>
          <p:cNvSpPr txBox="1"/>
          <p:nvPr/>
        </p:nvSpPr>
        <p:spPr>
          <a:xfrm>
            <a:off x="1190925" y="4865275"/>
            <a:ext cx="67623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Light"/>
                <a:ea typeface="Open Sans Light"/>
                <a:cs typeface="Open Sans Light"/>
                <a:sym typeface="Open Sans Light"/>
              </a:rPr>
              <a:t>[from Alammar, The Illustrated GPT-2, https://jalammar.github.io/illustrated-gpt2/]</a:t>
            </a:r>
            <a:endParaRPr sz="1100">
              <a:latin typeface="Open Sans Light"/>
              <a:ea typeface="Open Sans Light"/>
              <a:cs typeface="Open Sans Light"/>
              <a:sym typeface="Open Sans Light"/>
            </a:endParaRPr>
          </a:p>
        </p:txBody>
      </p:sp>
      <p:sp>
        <p:nvSpPr>
          <p:cNvPr id="92" name="Google Shape;92;p12"/>
          <p:cNvSpPr/>
          <p:nvPr/>
        </p:nvSpPr>
        <p:spPr>
          <a:xfrm>
            <a:off x="4905450" y="1895475"/>
            <a:ext cx="163200" cy="186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12"/>
          <p:cNvGrpSpPr/>
          <p:nvPr/>
        </p:nvGrpSpPr>
        <p:grpSpPr>
          <a:xfrm>
            <a:off x="7972050" y="1840675"/>
            <a:ext cx="939300" cy="939300"/>
            <a:chOff x="7972050" y="1840675"/>
            <a:chExt cx="939300" cy="939300"/>
          </a:xfrm>
        </p:grpSpPr>
        <p:sp>
          <p:nvSpPr>
            <p:cNvPr id="94" name="Google Shape;94;p12"/>
            <p:cNvSpPr txBox="1"/>
            <p:nvPr/>
          </p:nvSpPr>
          <p:spPr>
            <a:xfrm>
              <a:off x="7972050" y="2018200"/>
              <a:ext cx="9393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latin typeface="Open Sans SemiBold"/>
                  <a:ea typeface="Open Sans SemiBold"/>
                  <a:cs typeface="Open Sans SemiBold"/>
                  <a:sym typeface="Open Sans SemiBold"/>
                </a:rPr>
                <a:t>≈ 10–100 </a:t>
              </a:r>
              <a:endParaRPr>
                <a:solidFill>
                  <a:srgbClr val="CC0000"/>
                </a:solidFill>
                <a:latin typeface="Open Sans SemiBold"/>
                <a:ea typeface="Open Sans SemiBold"/>
                <a:cs typeface="Open Sans SemiBold"/>
                <a:sym typeface="Open Sans SemiBold"/>
              </a:endParaRPr>
            </a:p>
            <a:p>
              <a:pPr marL="0" lvl="0" indent="0" algn="ctr" rtl="0">
                <a:spcBef>
                  <a:spcPts val="0"/>
                </a:spcBef>
                <a:spcAft>
                  <a:spcPts val="0"/>
                </a:spcAft>
                <a:buClr>
                  <a:schemeClr val="dk1"/>
                </a:buClr>
                <a:buSzPts val="1100"/>
                <a:buFont typeface="Arial"/>
                <a:buNone/>
              </a:pPr>
              <a:r>
                <a:rPr lang="en">
                  <a:solidFill>
                    <a:srgbClr val="CC0000"/>
                  </a:solidFill>
                  <a:latin typeface="Open Sans SemiBold"/>
                  <a:ea typeface="Open Sans SemiBold"/>
                  <a:cs typeface="Open Sans SemiBold"/>
                  <a:sym typeface="Open Sans SemiBold"/>
                </a:rPr>
                <a:t>layers</a:t>
              </a:r>
              <a:endParaRPr>
                <a:solidFill>
                  <a:srgbClr val="CC0000"/>
                </a:solidFill>
                <a:latin typeface="Open Sans SemiBold"/>
                <a:ea typeface="Open Sans SemiBold"/>
                <a:cs typeface="Open Sans SemiBold"/>
                <a:sym typeface="Open Sans SemiBold"/>
              </a:endParaRPr>
            </a:p>
          </p:txBody>
        </p:sp>
        <p:cxnSp>
          <p:nvCxnSpPr>
            <p:cNvPr id="95" name="Google Shape;95;p12"/>
            <p:cNvCxnSpPr/>
            <p:nvPr/>
          </p:nvCxnSpPr>
          <p:spPr>
            <a:xfrm>
              <a:off x="8040150" y="1840675"/>
              <a:ext cx="0" cy="939300"/>
            </a:xfrm>
            <a:prstGeom prst="straightConnector1">
              <a:avLst/>
            </a:prstGeom>
            <a:noFill/>
            <a:ln w="9525" cap="flat" cmpd="sng">
              <a:solidFill>
                <a:srgbClr val="CC0000"/>
              </a:solidFill>
              <a:prstDash val="solid"/>
              <a:round/>
              <a:headEnd type="triangl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Transformer Architecture:</a:t>
            </a:r>
            <a:endParaRPr/>
          </a:p>
          <a:p>
            <a:pPr marL="0" lvl="0" indent="0" algn="ctr" rtl="0">
              <a:spcBef>
                <a:spcPts val="0"/>
              </a:spcBef>
              <a:spcAft>
                <a:spcPts val="0"/>
              </a:spcAft>
              <a:buNone/>
            </a:pPr>
            <a:r>
              <a:rPr lang="en"/>
              <a:t>Embedding Layer</a:t>
            </a:r>
            <a:endParaRPr/>
          </a:p>
        </p:txBody>
      </p:sp>
      <p:sp>
        <p:nvSpPr>
          <p:cNvPr id="101" name="Google Shape;10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02" name="Google Shape;102;p13"/>
          <p:cNvSpPr txBox="1"/>
          <p:nvPr/>
        </p:nvSpPr>
        <p:spPr>
          <a:xfrm>
            <a:off x="1190925" y="4865275"/>
            <a:ext cx="67623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Light"/>
                <a:ea typeface="Open Sans Light"/>
                <a:cs typeface="Open Sans Light"/>
                <a:sym typeface="Open Sans Light"/>
              </a:rPr>
              <a:t>[from Alammar, The Illustrated GPT-2, https://jalammar.github.io/illustrated-gpt2/]</a:t>
            </a:r>
            <a:endParaRPr sz="1100">
              <a:latin typeface="Open Sans Light"/>
              <a:ea typeface="Open Sans Light"/>
              <a:cs typeface="Open Sans Light"/>
              <a:sym typeface="Open Sans Light"/>
            </a:endParaRPr>
          </a:p>
        </p:txBody>
      </p:sp>
      <p:pic>
        <p:nvPicPr>
          <p:cNvPr id="103" name="Google Shape;103;p13"/>
          <p:cNvPicPr preferRelativeResize="0"/>
          <p:nvPr/>
        </p:nvPicPr>
        <p:blipFill>
          <a:blip r:embed="rId3">
            <a:alphaModFix/>
          </a:blip>
          <a:stretch>
            <a:fillRect/>
          </a:stretch>
        </p:blipFill>
        <p:spPr>
          <a:xfrm>
            <a:off x="1130100" y="1441325"/>
            <a:ext cx="6883952" cy="30989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Transformer Architecture:</a:t>
            </a:r>
            <a:endParaRPr/>
          </a:p>
          <a:p>
            <a:pPr marL="0" lvl="0" indent="0" algn="ctr" rtl="0">
              <a:spcBef>
                <a:spcPts val="0"/>
              </a:spcBef>
              <a:spcAft>
                <a:spcPts val="0"/>
              </a:spcAft>
              <a:buNone/>
            </a:pPr>
            <a:r>
              <a:rPr lang="en"/>
              <a:t>Attention Layer</a:t>
            </a:r>
            <a:endParaRPr/>
          </a:p>
        </p:txBody>
      </p:sp>
      <p:sp>
        <p:nvSpPr>
          <p:cNvPr id="109" name="Google Shape;10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10" name="Google Shape;110;p14"/>
          <p:cNvSpPr txBox="1"/>
          <p:nvPr/>
        </p:nvSpPr>
        <p:spPr>
          <a:xfrm>
            <a:off x="1190925" y="4865275"/>
            <a:ext cx="67623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Light"/>
                <a:ea typeface="Open Sans Light"/>
                <a:cs typeface="Open Sans Light"/>
                <a:sym typeface="Open Sans Light"/>
              </a:rPr>
              <a:t>[from Alammar, The Illustrated GPT-2, https://jalammar.github.io/illustrated-gpt2/]</a:t>
            </a:r>
            <a:endParaRPr sz="1100">
              <a:latin typeface="Open Sans Light"/>
              <a:ea typeface="Open Sans Light"/>
              <a:cs typeface="Open Sans Light"/>
              <a:sym typeface="Open Sans Light"/>
            </a:endParaRPr>
          </a:p>
        </p:txBody>
      </p:sp>
      <p:grpSp>
        <p:nvGrpSpPr>
          <p:cNvPr id="111" name="Google Shape;111;p14"/>
          <p:cNvGrpSpPr/>
          <p:nvPr/>
        </p:nvGrpSpPr>
        <p:grpSpPr>
          <a:xfrm>
            <a:off x="1846931" y="1858170"/>
            <a:ext cx="5451088" cy="3059565"/>
            <a:chOff x="1207544" y="1042072"/>
            <a:chExt cx="6728908" cy="3776774"/>
          </a:xfrm>
        </p:grpSpPr>
        <p:grpSp>
          <p:nvGrpSpPr>
            <p:cNvPr id="112" name="Google Shape;112;p14"/>
            <p:cNvGrpSpPr/>
            <p:nvPr/>
          </p:nvGrpSpPr>
          <p:grpSpPr>
            <a:xfrm>
              <a:off x="1207544" y="1042072"/>
              <a:ext cx="6728908" cy="3776774"/>
              <a:chOff x="1340069" y="992900"/>
              <a:chExt cx="6728908" cy="3776774"/>
            </a:xfrm>
          </p:grpSpPr>
          <p:pic>
            <p:nvPicPr>
              <p:cNvPr id="113" name="Google Shape;113;p14"/>
              <p:cNvPicPr preferRelativeResize="0"/>
              <p:nvPr/>
            </p:nvPicPr>
            <p:blipFill>
              <a:blip r:embed="rId3">
                <a:alphaModFix/>
              </a:blip>
              <a:stretch>
                <a:fillRect/>
              </a:stretch>
            </p:blipFill>
            <p:spPr>
              <a:xfrm>
                <a:off x="1340069" y="1176975"/>
                <a:ext cx="6613160" cy="3592699"/>
              </a:xfrm>
              <a:prstGeom prst="rect">
                <a:avLst/>
              </a:prstGeom>
              <a:noFill/>
              <a:ln>
                <a:noFill/>
              </a:ln>
            </p:spPr>
          </p:pic>
          <p:sp>
            <p:nvSpPr>
              <p:cNvPr id="114" name="Google Shape;114;p14"/>
              <p:cNvSpPr/>
              <p:nvPr/>
            </p:nvSpPr>
            <p:spPr>
              <a:xfrm>
                <a:off x="7120977" y="992900"/>
                <a:ext cx="948000" cy="44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7120976" y="1515610"/>
                <a:ext cx="5487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7120976" y="1780850"/>
                <a:ext cx="5487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4"/>
            <p:cNvSpPr/>
            <p:nvPr/>
          </p:nvSpPr>
          <p:spPr>
            <a:xfrm>
              <a:off x="6882065" y="3660130"/>
              <a:ext cx="806400" cy="24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14"/>
          <p:cNvSpPr txBox="1"/>
          <p:nvPr/>
        </p:nvSpPr>
        <p:spPr>
          <a:xfrm>
            <a:off x="730775" y="1153900"/>
            <a:ext cx="7949100" cy="36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latin typeface="Open Sans"/>
                <a:ea typeface="Open Sans"/>
                <a:cs typeface="Open Sans"/>
                <a:sym typeface="Open Sans"/>
              </a:rPr>
              <a:t>⇒ Integrates information from previous tokens</a:t>
            </a:r>
            <a:endParaRPr sz="1700">
              <a:latin typeface="Open Sans"/>
              <a:ea typeface="Open Sans"/>
              <a:cs typeface="Open Sans"/>
              <a:sym typeface="Open Sans"/>
            </a:endParaRPr>
          </a:p>
          <a:p>
            <a:pPr marL="0" lvl="0" indent="0" algn="l" rtl="0">
              <a:lnSpc>
                <a:spcPct val="115000"/>
              </a:lnSpc>
              <a:spcBef>
                <a:spcPts val="0"/>
              </a:spcBef>
              <a:spcAft>
                <a:spcPts val="0"/>
              </a:spcAft>
              <a:buNone/>
            </a:pPr>
            <a:r>
              <a:rPr lang="en" sz="1700">
                <a:latin typeface="Open Sans"/>
                <a:ea typeface="Open Sans"/>
                <a:cs typeface="Open Sans"/>
                <a:sym typeface="Open Sans"/>
              </a:rPr>
              <a:t>⇒ Can perform operations like </a:t>
            </a:r>
            <a:r>
              <a:rPr lang="en" sz="1700" i="1">
                <a:latin typeface="Open Sans"/>
                <a:ea typeface="Open Sans"/>
                <a:cs typeface="Open Sans"/>
                <a:sym typeface="Open Sans"/>
              </a:rPr>
              <a:t>lookup</a:t>
            </a:r>
            <a:r>
              <a:rPr lang="en" sz="1700">
                <a:latin typeface="Open Sans"/>
                <a:ea typeface="Open Sans"/>
                <a:cs typeface="Open Sans"/>
                <a:sym typeface="Open Sans"/>
              </a:rPr>
              <a:t> or </a:t>
            </a:r>
            <a:r>
              <a:rPr lang="en" sz="1700" i="1">
                <a:latin typeface="Open Sans"/>
                <a:ea typeface="Open Sans"/>
                <a:cs typeface="Open Sans"/>
                <a:sym typeface="Open Sans"/>
              </a:rPr>
              <a:t>copy</a:t>
            </a:r>
            <a:endParaRPr sz="17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pSp>
        <p:nvGrpSpPr>
          <p:cNvPr id="123" name="Google Shape;123;p15"/>
          <p:cNvGrpSpPr/>
          <p:nvPr/>
        </p:nvGrpSpPr>
        <p:grpSpPr>
          <a:xfrm>
            <a:off x="1846931" y="1858170"/>
            <a:ext cx="5451088" cy="3059565"/>
            <a:chOff x="1207544" y="1042072"/>
            <a:chExt cx="6728908" cy="3776774"/>
          </a:xfrm>
        </p:grpSpPr>
        <p:grpSp>
          <p:nvGrpSpPr>
            <p:cNvPr id="124" name="Google Shape;124;p15"/>
            <p:cNvGrpSpPr/>
            <p:nvPr/>
          </p:nvGrpSpPr>
          <p:grpSpPr>
            <a:xfrm>
              <a:off x="1207544" y="1042072"/>
              <a:ext cx="6728908" cy="3776774"/>
              <a:chOff x="1340069" y="992900"/>
              <a:chExt cx="6728908" cy="3776774"/>
            </a:xfrm>
          </p:grpSpPr>
          <p:pic>
            <p:nvPicPr>
              <p:cNvPr id="125" name="Google Shape;125;p15"/>
              <p:cNvPicPr preferRelativeResize="0"/>
              <p:nvPr/>
            </p:nvPicPr>
            <p:blipFill>
              <a:blip r:embed="rId3">
                <a:alphaModFix/>
              </a:blip>
              <a:stretch>
                <a:fillRect/>
              </a:stretch>
            </p:blipFill>
            <p:spPr>
              <a:xfrm>
                <a:off x="1340069" y="1176975"/>
                <a:ext cx="6613160" cy="3592699"/>
              </a:xfrm>
              <a:prstGeom prst="rect">
                <a:avLst/>
              </a:prstGeom>
              <a:noFill/>
              <a:ln>
                <a:noFill/>
              </a:ln>
            </p:spPr>
          </p:pic>
          <p:sp>
            <p:nvSpPr>
              <p:cNvPr id="126" name="Google Shape;126;p15"/>
              <p:cNvSpPr/>
              <p:nvPr/>
            </p:nvSpPr>
            <p:spPr>
              <a:xfrm>
                <a:off x="7120977" y="992900"/>
                <a:ext cx="948000" cy="44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7120976" y="1515610"/>
                <a:ext cx="5487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7120976" y="1780850"/>
                <a:ext cx="548700" cy="20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6882065" y="3660130"/>
              <a:ext cx="806400" cy="24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Transformer Architecture:</a:t>
            </a:r>
            <a:endParaRPr/>
          </a:p>
          <a:p>
            <a:pPr marL="0" lvl="0" indent="0" algn="ctr" rtl="0">
              <a:spcBef>
                <a:spcPts val="0"/>
              </a:spcBef>
              <a:spcAft>
                <a:spcPts val="0"/>
              </a:spcAft>
              <a:buNone/>
            </a:pPr>
            <a:r>
              <a:rPr lang="en"/>
              <a:t>Attention Layer</a:t>
            </a:r>
            <a:endParaRPr/>
          </a:p>
        </p:txBody>
      </p:sp>
      <p:sp>
        <p:nvSpPr>
          <p:cNvPr id="131" name="Google Shape;13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32" name="Google Shape;132;p15"/>
          <p:cNvSpPr txBox="1"/>
          <p:nvPr/>
        </p:nvSpPr>
        <p:spPr>
          <a:xfrm>
            <a:off x="1190925" y="4865275"/>
            <a:ext cx="67623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Open Sans Light"/>
                <a:ea typeface="Open Sans Light"/>
                <a:cs typeface="Open Sans Light"/>
                <a:sym typeface="Open Sans Light"/>
              </a:rPr>
              <a:t>[from Alammar, The Illustrated GPT-2, https://jalammar.github.io/illustrated-gpt2/]</a:t>
            </a:r>
            <a:endParaRPr sz="1100">
              <a:latin typeface="Open Sans Light"/>
              <a:ea typeface="Open Sans Light"/>
              <a:cs typeface="Open Sans Light"/>
              <a:sym typeface="Open Sans Light"/>
            </a:endParaRPr>
          </a:p>
        </p:txBody>
      </p:sp>
      <p:pic>
        <p:nvPicPr>
          <p:cNvPr id="133" name="Google Shape;133;p15"/>
          <p:cNvPicPr preferRelativeResize="0"/>
          <p:nvPr/>
        </p:nvPicPr>
        <p:blipFill>
          <a:blip r:embed="rId4">
            <a:alphaModFix/>
          </a:blip>
          <a:stretch>
            <a:fillRect/>
          </a:stretch>
        </p:blipFill>
        <p:spPr>
          <a:xfrm>
            <a:off x="3290600" y="1839650"/>
            <a:ext cx="2562800" cy="1889626"/>
          </a:xfrm>
          <a:prstGeom prst="rect">
            <a:avLst/>
          </a:prstGeom>
          <a:noFill/>
          <a:ln w="28575" cap="flat" cmpd="sng">
            <a:solidFill>
              <a:schemeClr val="dk2"/>
            </a:solidFill>
            <a:prstDash val="solid"/>
            <a:round/>
            <a:headEnd type="none" w="sm" len="sm"/>
            <a:tailEnd type="none" w="sm" len="sm"/>
          </a:ln>
          <a:effectLst>
            <a:outerShdw blurRad="57150" dist="114300" dir="5400000" algn="bl" rotWithShape="0">
              <a:srgbClr val="000000">
                <a:alpha val="50000"/>
              </a:srgbClr>
            </a:outerShdw>
          </a:effectLst>
        </p:spPr>
      </p:pic>
      <p:sp>
        <p:nvSpPr>
          <p:cNvPr id="134" name="Google Shape;134;p15"/>
          <p:cNvSpPr txBox="1"/>
          <p:nvPr/>
        </p:nvSpPr>
        <p:spPr>
          <a:xfrm>
            <a:off x="730775" y="1230100"/>
            <a:ext cx="7949100" cy="36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latin typeface="Open Sans"/>
                <a:ea typeface="Open Sans"/>
                <a:cs typeface="Open Sans"/>
                <a:sym typeface="Open Sans"/>
              </a:rPr>
              <a:t>⇒ Don’t attend to future tokens</a:t>
            </a:r>
            <a:endParaRPr sz="17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Princeton NLP">
  <a:themeElements>
    <a:clrScheme name="Simple Light">
      <a:dk1>
        <a:srgbClr val="000000"/>
      </a:dk1>
      <a:lt1>
        <a:srgbClr val="FFFFFF"/>
      </a:lt1>
      <a:dk2>
        <a:srgbClr val="595959"/>
      </a:dk2>
      <a:lt2>
        <a:srgbClr val="EEEEEE"/>
      </a:lt2>
      <a:accent1>
        <a:srgbClr val="E69138"/>
      </a:accent1>
      <a:accent2>
        <a:srgbClr val="3C78D8"/>
      </a:accent2>
      <a:accent3>
        <a:srgbClr val="674EA7"/>
      </a:accent3>
      <a:accent4>
        <a:srgbClr val="6AA84F"/>
      </a:accent4>
      <a:accent5>
        <a:srgbClr val="F1C232"/>
      </a:accent5>
      <a:accent6>
        <a:srgbClr val="EEFF41"/>
      </a:accent6>
      <a:hlink>
        <a:srgbClr val="3D85C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2028</Words>
  <Application>Microsoft Office PowerPoint</Application>
  <PresentationFormat>On-screen Show (16:9)</PresentationFormat>
  <Paragraphs>303</Paragraphs>
  <Slides>56</Slides>
  <Notes>48</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Open Sans</vt:lpstr>
      <vt:lpstr>Arial</vt:lpstr>
      <vt:lpstr>Open Sans SemiBold</vt:lpstr>
      <vt:lpstr>Open Sans Light</vt:lpstr>
      <vt:lpstr>TwitterChirp</vt:lpstr>
      <vt:lpstr>Open Sans Medium</vt:lpstr>
      <vt:lpstr>Roboto</vt:lpstr>
      <vt:lpstr>Princeton NLP</vt:lpstr>
      <vt:lpstr>How Does ChatGPT Work?  An Overview of Large Language Models</vt:lpstr>
      <vt:lpstr>Part I: How to build a  Large Language Model (LLM) </vt:lpstr>
      <vt:lpstr>Representing Natural Language in Machines</vt:lpstr>
      <vt:lpstr>Representing Natural Language in Neural Networks</vt:lpstr>
      <vt:lpstr>Modeling Natural Language</vt:lpstr>
      <vt:lpstr>The Transformer Architecture:</vt:lpstr>
      <vt:lpstr>The Transformer Architecture: Embedding Layer</vt:lpstr>
      <vt:lpstr>The Transformer Architecture: Attention Layer</vt:lpstr>
      <vt:lpstr>The Transformer Architecture: Attention Layer</vt:lpstr>
      <vt:lpstr>The Transformer Architecture: Feed-forward Layer</vt:lpstr>
      <vt:lpstr>The Transformer Architecture: Prediction</vt:lpstr>
      <vt:lpstr>The Transformer Architecture: Prediction</vt:lpstr>
      <vt:lpstr>Training an LLM: Optimization</vt:lpstr>
      <vt:lpstr>Training a LLM: Optimization</vt:lpstr>
      <vt:lpstr>Training a LLM: Optimization</vt:lpstr>
      <vt:lpstr>Training a LLM: Optimization</vt:lpstr>
      <vt:lpstr>Training a LLM: Optimization</vt:lpstr>
      <vt:lpstr>Training a LLM: Data</vt:lpstr>
      <vt:lpstr>Text Generation</vt:lpstr>
      <vt:lpstr>Scaling Up</vt:lpstr>
      <vt:lpstr>Resources for Coding</vt:lpstr>
      <vt:lpstr>Part II: Interacting with LLMs and ChatGPT</vt:lpstr>
      <vt:lpstr>Framing tasks as next-token prediction</vt:lpstr>
      <vt:lpstr>Framing tasks as next-token prediction</vt:lpstr>
      <vt:lpstr>Framing tasks as next-token prediction</vt:lpstr>
      <vt:lpstr>Aligning LLM responses with humans preferences</vt:lpstr>
      <vt:lpstr>Aligning LLM responses with humans preferences</vt:lpstr>
      <vt:lpstr>Aligning LLM responses with humans preferences</vt:lpstr>
      <vt:lpstr>Aligning LLM responses with humans preferences</vt:lpstr>
      <vt:lpstr>Aligning LLM responses with humans preferences</vt:lpstr>
      <vt:lpstr>ChatGPT as a knowledge retriever</vt:lpstr>
      <vt:lpstr>Reasoning capability of ChatGPT</vt:lpstr>
      <vt:lpstr>Mathematical reasoning (not very good here)</vt:lpstr>
      <vt:lpstr>Reasoning about humor</vt:lpstr>
      <vt:lpstr>Hypothetical reasoning</vt:lpstr>
      <vt:lpstr>ChatGPT for creative tasks</vt:lpstr>
      <vt:lpstr>Create amazing images</vt:lpstr>
      <vt:lpstr>ChatGPT for creative tasks: Writing essays</vt:lpstr>
      <vt:lpstr>ChatGPT for creative tasks: Writing drafts</vt:lpstr>
      <vt:lpstr>ChatGPT for creative tasks: Creating itineraries</vt:lpstr>
      <vt:lpstr>ChatGPT for code</vt:lpstr>
      <vt:lpstr>ChatGPT for code</vt:lpstr>
      <vt:lpstr>Dialogue: Incorporating history into models</vt:lpstr>
      <vt:lpstr>Dialogue: How does it work?</vt:lpstr>
      <vt:lpstr>In-context learning</vt:lpstr>
      <vt:lpstr>In-context learning</vt:lpstr>
      <vt:lpstr>Part III: Potential limitations of ChatGPT</vt:lpstr>
      <vt:lpstr>Outputs are probabilistic</vt:lpstr>
      <vt:lpstr>ChatGPT can hallucinate</vt:lpstr>
      <vt:lpstr>ChatGPT has a timestamp</vt:lpstr>
      <vt:lpstr>PowerPoint Presentation</vt:lpstr>
      <vt:lpstr>Questions?</vt:lpstr>
      <vt:lpstr>News on Chat GPT</vt:lpstr>
      <vt:lpstr>PowerPoint Presentation</vt:lpstr>
      <vt:lpstr>PowerPoint Presentation</vt:lpstr>
      <vt:lpstr>Github Copilot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ChatGPT Work?  An Overview of Large Language Models</dc:title>
  <cp:lastModifiedBy>kartik mahadevan</cp:lastModifiedBy>
  <cp:revision>1</cp:revision>
  <dcterms:modified xsi:type="dcterms:W3CDTF">2023-03-26T15:30:53Z</dcterms:modified>
</cp:coreProperties>
</file>